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43891200" cy="32918400"/>
  <p:notesSz cx="6858000" cy="9144000"/>
  <p:defaultTex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9900"/>
    <a:srgbClr val="5F5F5F"/>
    <a:srgbClr val="333333"/>
    <a:srgbClr val="F2FADC"/>
    <a:srgbClr val="E7F2CA"/>
    <a:srgbClr val="F8F8F8"/>
    <a:srgbClr val="D7E6D6"/>
    <a:srgbClr val="E0FF8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789" autoAdjust="0"/>
  </p:normalViewPr>
  <p:slideViewPr>
    <p:cSldViewPr>
      <p:cViewPr varScale="1">
        <p:scale>
          <a:sx n="23" d="100"/>
          <a:sy n="23" d="100"/>
        </p:scale>
        <p:origin x="-1518" y="-120"/>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90255AB-98CC-40D3-A58F-CC1130FD039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1C22A4FF-2416-4C02-95F6-CF442D345475}" type="slidenum">
              <a:rPr lang="en-US" smtClean="0"/>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F25C58D-1FDA-4689-A5E6-7AB2CBC33CC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ACB40E9-D20A-4C12-820F-659F957BBE7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3025" y="1319213"/>
            <a:ext cx="9874250" cy="28087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5513" y="1319213"/>
            <a:ext cx="29475112" cy="28087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F1F92F4-588F-4FE4-8E34-24EE9AD37E7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D6EFBF5-3B1C-4E99-BCB8-F0EFB2D093D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ED53543-1757-477D-8D55-D16EAFFC314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5513" y="7681913"/>
            <a:ext cx="19673887" cy="21724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1913"/>
            <a:ext cx="19675475" cy="21724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EA5AFFB-AED8-4CEE-B785-8F7F53AB1AB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D2519DC-BFA8-4B47-BADC-3CD15DC2DF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4A24AFF-2D0F-4C63-84F8-D12B4E00E78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3972D23-80AE-47CE-95AE-3A15BDBA17D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DE9A789-2B21-4567-8342-663D1B1E889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8FDEC0A-6972-4D31-A6F6-B306BE76AC8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9213"/>
            <a:ext cx="39501762" cy="5486400"/>
          </a:xfrm>
          <a:prstGeom prst="rect">
            <a:avLst/>
          </a:prstGeom>
          <a:noFill/>
          <a:ln w="9525">
            <a:noFill/>
            <a:miter lim="800000"/>
            <a:headEnd/>
            <a:tailEnd/>
          </a:ln>
        </p:spPr>
        <p:txBody>
          <a:bodyPr vert="horz" wrap="square" lIns="470253" tIns="235127" rIns="470253" bIns="235127"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5513" y="7681913"/>
            <a:ext cx="39501762" cy="21724937"/>
          </a:xfrm>
          <a:prstGeom prst="rect">
            <a:avLst/>
          </a:prstGeom>
          <a:noFill/>
          <a:ln w="9525">
            <a:noFill/>
            <a:miter lim="800000"/>
            <a:headEnd/>
            <a:tailEnd/>
          </a:ln>
        </p:spPr>
        <p:txBody>
          <a:bodyPr vert="horz" wrap="square" lIns="470253" tIns="235127" rIns="470253" bIns="2351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5513" y="29978350"/>
            <a:ext cx="10240962" cy="2286000"/>
          </a:xfrm>
          <a:prstGeom prst="rect">
            <a:avLst/>
          </a:prstGeom>
          <a:noFill/>
          <a:ln w="9525">
            <a:noFill/>
            <a:miter lim="800000"/>
            <a:headEnd/>
            <a:tailEnd/>
          </a:ln>
          <a:effectLst/>
        </p:spPr>
        <p:txBody>
          <a:bodyPr vert="horz" wrap="square" lIns="470253" tIns="235127" rIns="470253" bIns="235127" numCol="1" anchor="t" anchorCtr="0" compatLnSpc="1">
            <a:prstTxWarp prst="textNoShape">
              <a:avLst/>
            </a:prstTxWarp>
          </a:bodyPr>
          <a:lstStyle>
            <a:lvl1pPr>
              <a:defRPr sz="7200"/>
            </a:lvl1pPr>
          </a:lstStyle>
          <a:p>
            <a:endParaRPr lang="en-US"/>
          </a:p>
        </p:txBody>
      </p:sp>
      <p:sp>
        <p:nvSpPr>
          <p:cNvPr id="1029" name="Rectangle 5"/>
          <p:cNvSpPr>
            <a:spLocks noGrp="1" noChangeArrowheads="1"/>
          </p:cNvSpPr>
          <p:nvPr>
            <p:ph type="ftr" sz="quarter" idx="3"/>
          </p:nvPr>
        </p:nvSpPr>
        <p:spPr bwMode="auto">
          <a:xfrm>
            <a:off x="14997113" y="29978350"/>
            <a:ext cx="13898562" cy="2286000"/>
          </a:xfrm>
          <a:prstGeom prst="rect">
            <a:avLst/>
          </a:prstGeom>
          <a:noFill/>
          <a:ln w="9525">
            <a:noFill/>
            <a:miter lim="800000"/>
            <a:headEnd/>
            <a:tailEnd/>
          </a:ln>
          <a:effectLst/>
        </p:spPr>
        <p:txBody>
          <a:bodyPr vert="horz" wrap="square" lIns="470253" tIns="235127" rIns="470253" bIns="235127" numCol="1" anchor="t" anchorCtr="0" compatLnSpc="1">
            <a:prstTxWarp prst="textNoShape">
              <a:avLst/>
            </a:prstTxWarp>
          </a:bodyPr>
          <a:lstStyle>
            <a:lvl1pPr algn="ctr">
              <a:defRPr sz="7200"/>
            </a:lvl1pPr>
          </a:lstStyle>
          <a:p>
            <a:endParaRPr lang="en-US"/>
          </a:p>
        </p:txBody>
      </p:sp>
      <p:sp>
        <p:nvSpPr>
          <p:cNvPr id="1030" name="Rectangle 6"/>
          <p:cNvSpPr>
            <a:spLocks noGrp="1" noChangeArrowheads="1"/>
          </p:cNvSpPr>
          <p:nvPr>
            <p:ph type="sldNum" sz="quarter" idx="4"/>
          </p:nvPr>
        </p:nvSpPr>
        <p:spPr bwMode="auto">
          <a:xfrm>
            <a:off x="31456313" y="29978350"/>
            <a:ext cx="10240962" cy="2286000"/>
          </a:xfrm>
          <a:prstGeom prst="rect">
            <a:avLst/>
          </a:prstGeom>
          <a:noFill/>
          <a:ln w="9525">
            <a:noFill/>
            <a:miter lim="800000"/>
            <a:headEnd/>
            <a:tailEnd/>
          </a:ln>
          <a:effectLst/>
        </p:spPr>
        <p:txBody>
          <a:bodyPr vert="horz" wrap="square" lIns="470253" tIns="235127" rIns="470253" bIns="235127" numCol="1" anchor="t" anchorCtr="0" compatLnSpc="1">
            <a:prstTxWarp prst="textNoShape">
              <a:avLst/>
            </a:prstTxWarp>
          </a:bodyPr>
          <a:lstStyle>
            <a:lvl1pPr algn="r">
              <a:defRPr sz="7200"/>
            </a:lvl1pPr>
          </a:lstStyle>
          <a:p>
            <a:fld id="{F8A0B65C-9275-429C-B00C-5AB9C6D05FD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charset="0"/>
        </a:defRPr>
      </a:lvl2pPr>
      <a:lvl3pPr algn="ctr" defTabSz="4703763" rtl="0" eaLnBrk="0" fontAlgn="base" hangingPunct="0">
        <a:spcBef>
          <a:spcPct val="0"/>
        </a:spcBef>
        <a:spcAft>
          <a:spcPct val="0"/>
        </a:spcAft>
        <a:defRPr sz="22700">
          <a:solidFill>
            <a:schemeClr val="tx2"/>
          </a:solidFill>
          <a:latin typeface="Arial" charset="0"/>
        </a:defRPr>
      </a:lvl3pPr>
      <a:lvl4pPr algn="ctr" defTabSz="4703763" rtl="0" eaLnBrk="0" fontAlgn="base" hangingPunct="0">
        <a:spcBef>
          <a:spcPct val="0"/>
        </a:spcBef>
        <a:spcAft>
          <a:spcPct val="0"/>
        </a:spcAft>
        <a:defRPr sz="22700">
          <a:solidFill>
            <a:schemeClr val="tx2"/>
          </a:solidFill>
          <a:latin typeface="Arial" charset="0"/>
        </a:defRPr>
      </a:lvl4pPr>
      <a:lvl5pPr algn="ctr" defTabSz="4703763" rtl="0" eaLnBrk="0" fontAlgn="base" hangingPunct="0">
        <a:spcBef>
          <a:spcPct val="0"/>
        </a:spcBef>
        <a:spcAft>
          <a:spcPct val="0"/>
        </a:spcAft>
        <a:defRPr sz="22700">
          <a:solidFill>
            <a:schemeClr val="tx2"/>
          </a:solidFill>
          <a:latin typeface="Arial" charset="0"/>
        </a:defRPr>
      </a:lvl5pPr>
      <a:lvl6pPr marL="457200" algn="ctr" defTabSz="4703763" rtl="0" fontAlgn="base">
        <a:spcBef>
          <a:spcPct val="0"/>
        </a:spcBef>
        <a:spcAft>
          <a:spcPct val="0"/>
        </a:spcAft>
        <a:defRPr sz="22700">
          <a:solidFill>
            <a:schemeClr val="tx2"/>
          </a:solidFill>
          <a:latin typeface="Arial" charset="0"/>
        </a:defRPr>
      </a:lvl6pPr>
      <a:lvl7pPr marL="914400" algn="ctr" defTabSz="4703763" rtl="0" fontAlgn="base">
        <a:spcBef>
          <a:spcPct val="0"/>
        </a:spcBef>
        <a:spcAft>
          <a:spcPct val="0"/>
        </a:spcAft>
        <a:defRPr sz="22700">
          <a:solidFill>
            <a:schemeClr val="tx2"/>
          </a:solidFill>
          <a:latin typeface="Arial" charset="0"/>
        </a:defRPr>
      </a:lvl7pPr>
      <a:lvl8pPr marL="1371600" algn="ctr" defTabSz="4703763" rtl="0" fontAlgn="base">
        <a:spcBef>
          <a:spcPct val="0"/>
        </a:spcBef>
        <a:spcAft>
          <a:spcPct val="0"/>
        </a:spcAft>
        <a:defRPr sz="22700">
          <a:solidFill>
            <a:schemeClr val="tx2"/>
          </a:solidFill>
          <a:latin typeface="Arial" charset="0"/>
        </a:defRPr>
      </a:lvl8pPr>
      <a:lvl9pPr marL="1828800" algn="ctr" defTabSz="4703763" rtl="0" fontAlgn="base">
        <a:spcBef>
          <a:spcPct val="0"/>
        </a:spcBef>
        <a:spcAft>
          <a:spcPct val="0"/>
        </a:spcAft>
        <a:defRPr sz="22700">
          <a:solidFill>
            <a:schemeClr val="tx2"/>
          </a:solidFill>
          <a:latin typeface="Arial" charset="0"/>
        </a:defRPr>
      </a:lvl9pPr>
    </p:titleStyle>
    <p:bodyStyle>
      <a:lvl1pPr marL="1765300" indent="-1765300"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80100" indent="-1176338" algn="l" defTabSz="4703763" rtl="0" eaLnBrk="0" fontAlgn="base" hangingPunct="0">
        <a:spcBef>
          <a:spcPct val="20000"/>
        </a:spcBef>
        <a:spcAft>
          <a:spcPct val="0"/>
        </a:spcAft>
        <a:buChar char="•"/>
        <a:defRPr sz="12300">
          <a:solidFill>
            <a:schemeClr val="tx1"/>
          </a:solidFill>
          <a:latin typeface="+mn-lt"/>
        </a:defRPr>
      </a:lvl3pPr>
      <a:lvl4pPr marL="8229600" indent="-1176338" algn="l" defTabSz="4703763" rtl="0" eaLnBrk="0" fontAlgn="base" hangingPunct="0">
        <a:spcBef>
          <a:spcPct val="20000"/>
        </a:spcBef>
        <a:spcAft>
          <a:spcPct val="0"/>
        </a:spcAft>
        <a:buChar char="–"/>
        <a:defRPr sz="10400">
          <a:solidFill>
            <a:schemeClr val="tx1"/>
          </a:solidFill>
          <a:latin typeface="+mn-lt"/>
        </a:defRPr>
      </a:lvl4pPr>
      <a:lvl5pPr marL="10580688" indent="-1174750" algn="l" defTabSz="4703763" rtl="0" eaLnBrk="0" fontAlgn="base" hangingPunct="0">
        <a:spcBef>
          <a:spcPct val="20000"/>
        </a:spcBef>
        <a:spcAft>
          <a:spcPct val="0"/>
        </a:spcAft>
        <a:buChar char="»"/>
        <a:defRPr sz="10400">
          <a:solidFill>
            <a:schemeClr val="tx1"/>
          </a:solidFill>
          <a:latin typeface="+mn-lt"/>
        </a:defRPr>
      </a:lvl5pPr>
      <a:lvl6pPr marL="11037888" indent="-1174750" algn="l" defTabSz="4703763" rtl="0" fontAlgn="base">
        <a:spcBef>
          <a:spcPct val="20000"/>
        </a:spcBef>
        <a:spcAft>
          <a:spcPct val="0"/>
        </a:spcAft>
        <a:buChar char="»"/>
        <a:defRPr sz="10400">
          <a:solidFill>
            <a:schemeClr val="tx1"/>
          </a:solidFill>
          <a:latin typeface="+mn-lt"/>
        </a:defRPr>
      </a:lvl6pPr>
      <a:lvl7pPr marL="11495088" indent="-1174750" algn="l" defTabSz="4703763" rtl="0" fontAlgn="base">
        <a:spcBef>
          <a:spcPct val="20000"/>
        </a:spcBef>
        <a:spcAft>
          <a:spcPct val="0"/>
        </a:spcAft>
        <a:buChar char="»"/>
        <a:defRPr sz="10400">
          <a:solidFill>
            <a:schemeClr val="tx1"/>
          </a:solidFill>
          <a:latin typeface="+mn-lt"/>
        </a:defRPr>
      </a:lvl7pPr>
      <a:lvl8pPr marL="11952288" indent="-1174750" algn="l" defTabSz="4703763" rtl="0" fontAlgn="base">
        <a:spcBef>
          <a:spcPct val="20000"/>
        </a:spcBef>
        <a:spcAft>
          <a:spcPct val="0"/>
        </a:spcAft>
        <a:buChar char="»"/>
        <a:defRPr sz="10400">
          <a:solidFill>
            <a:schemeClr val="tx1"/>
          </a:solidFill>
          <a:latin typeface="+mn-lt"/>
        </a:defRPr>
      </a:lvl8pPr>
      <a:lvl9pPr marL="12409488" indent="-1174750" algn="l" defTabSz="4703763" rtl="0" fontAlgn="base">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Microsoft_Office_Excel_Chart3.xls"/><Relationship Id="rId3" Type="http://schemas.openxmlformats.org/officeDocument/2006/relationships/notesSlide" Target="../notesSlides/notesSlide1.xml"/><Relationship Id="rId7" Type="http://schemas.openxmlformats.org/officeDocument/2006/relationships/oleObject" Target="../embeddings/Microsoft_Office_Excel_Chart2.xls"/><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Microsoft_Office_Excel_Chart1.xls"/><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oleObject" Target="../embeddings/Microsoft_Office_Excel_Chart4.xls"/></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2FADC"/>
            </a:gs>
            <a:gs pos="100000">
              <a:srgbClr val="F8F8F8"/>
            </a:gs>
          </a:gsLst>
          <a:lin ang="5400000" scaled="1"/>
        </a:gradFill>
        <a:effectLst/>
      </p:bgPr>
    </p:bg>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0" y="0"/>
            <a:ext cx="43891200" cy="6172200"/>
          </a:xfrm>
          <a:prstGeom prst="rect">
            <a:avLst/>
          </a:prstGeom>
          <a:gradFill rotWithShape="0">
            <a:gsLst>
              <a:gs pos="0">
                <a:srgbClr val="99CC00"/>
              </a:gs>
              <a:gs pos="50000">
                <a:srgbClr val="F2FFCD"/>
              </a:gs>
              <a:gs pos="100000">
                <a:srgbClr val="99CC00"/>
              </a:gs>
            </a:gsLst>
            <a:lin ang="18900000" scaled="1"/>
          </a:gradFill>
          <a:ln w="38100">
            <a:solidFill>
              <a:schemeClr val="tx1"/>
            </a:solidFill>
            <a:miter lim="800000"/>
            <a:headEnd/>
            <a:tailEnd/>
          </a:ln>
        </p:spPr>
        <p:txBody>
          <a:bodyPr lIns="137160" tIns="68580" rIns="137160" bIns="68580" anchor="ctr"/>
          <a:lstStyle/>
          <a:p>
            <a:pPr defTabSz="4389438"/>
            <a:r>
              <a:rPr lang="en-US" sz="9600" b="1">
                <a:latin typeface="Times New Roman" pitchFamily="18" charset="0"/>
                <a:cs typeface="Times New Roman" pitchFamily="18" charset="0"/>
              </a:rPr>
              <a:t>    Holistic Relationship Programming with a Diverse Population</a:t>
            </a:r>
          </a:p>
          <a:p>
            <a:pPr defTabSz="4389438"/>
            <a:r>
              <a:rPr lang="en-US" sz="6600" b="1">
                <a:latin typeface="Times New Roman" pitchFamily="18" charset="0"/>
                <a:cs typeface="Times New Roman" pitchFamily="18" charset="0"/>
              </a:rPr>
              <a:t>     </a:t>
            </a:r>
            <a:r>
              <a:rPr lang="en-US" sz="6600">
                <a:latin typeface="Times New Roman" pitchFamily="18" charset="0"/>
                <a:cs typeface="Times New Roman" pitchFamily="18" charset="0"/>
              </a:rPr>
              <a:t>Sara Anne Tompkins, Juliana Rosa, Janet Benavente, Stephanie Mastroantonio, &amp; Hannah Green</a:t>
            </a:r>
          </a:p>
          <a:p>
            <a:pPr defTabSz="4389438"/>
            <a:r>
              <a:rPr lang="en-US" sz="6600">
                <a:latin typeface="Times New Roman" pitchFamily="18" charset="0"/>
                <a:cs typeface="Times New Roman" pitchFamily="18" charset="0"/>
              </a:rPr>
              <a:t>		 Colorado State University, Extension</a:t>
            </a:r>
          </a:p>
        </p:txBody>
      </p:sp>
      <p:sp>
        <p:nvSpPr>
          <p:cNvPr id="14339" name="Rectangle 7"/>
          <p:cNvSpPr>
            <a:spLocks noChangeArrowheads="1"/>
          </p:cNvSpPr>
          <p:nvPr/>
        </p:nvSpPr>
        <p:spPr bwMode="auto">
          <a:xfrm>
            <a:off x="574675" y="6702425"/>
            <a:ext cx="13977938" cy="984250"/>
          </a:xfrm>
          <a:prstGeom prst="rect">
            <a:avLst/>
          </a:prstGeom>
          <a:solidFill>
            <a:srgbClr val="669900"/>
          </a:solidFill>
          <a:ln w="9525">
            <a:noFill/>
            <a:miter lim="800000"/>
            <a:headEnd/>
            <a:tailEnd/>
          </a:ln>
        </p:spPr>
        <p:txBody>
          <a:bodyPr wrap="none" lIns="137160" tIns="68580" rIns="137160" bIns="68580" anchor="ctr"/>
          <a:lstStyle/>
          <a:p>
            <a:pPr algn="ctr" defTabSz="4703763"/>
            <a:r>
              <a:rPr lang="en-US" sz="5700" b="1">
                <a:solidFill>
                  <a:schemeClr val="bg1"/>
                </a:solidFill>
                <a:latin typeface="Times New Roman" pitchFamily="18" charset="0"/>
                <a:cs typeface="Times New Roman" pitchFamily="18" charset="0"/>
              </a:rPr>
              <a:t>Abstract</a:t>
            </a:r>
          </a:p>
        </p:txBody>
      </p:sp>
      <p:sp>
        <p:nvSpPr>
          <p:cNvPr id="14340" name="Rectangle 14"/>
          <p:cNvSpPr>
            <a:spLocks noChangeArrowheads="1"/>
          </p:cNvSpPr>
          <p:nvPr/>
        </p:nvSpPr>
        <p:spPr bwMode="auto">
          <a:xfrm>
            <a:off x="547688" y="10591800"/>
            <a:ext cx="14004925" cy="892175"/>
          </a:xfrm>
          <a:prstGeom prst="rect">
            <a:avLst/>
          </a:prstGeom>
          <a:solidFill>
            <a:srgbClr val="669900"/>
          </a:solidFill>
          <a:ln w="9525">
            <a:noFill/>
            <a:miter lim="800000"/>
            <a:headEnd/>
            <a:tailEnd/>
          </a:ln>
        </p:spPr>
        <p:txBody>
          <a:bodyPr wrap="none" lIns="137160" tIns="68580" rIns="137160" bIns="68580" anchor="ctr"/>
          <a:lstStyle/>
          <a:p>
            <a:pPr algn="ctr" defTabSz="4703763"/>
            <a:r>
              <a:rPr lang="en-US" sz="5700" b="1">
                <a:solidFill>
                  <a:schemeClr val="bg1"/>
                </a:solidFill>
                <a:latin typeface="Times New Roman" pitchFamily="18" charset="0"/>
                <a:cs typeface="Times New Roman" pitchFamily="18" charset="0"/>
              </a:rPr>
              <a:t>Introduction</a:t>
            </a:r>
          </a:p>
        </p:txBody>
      </p:sp>
      <p:sp>
        <p:nvSpPr>
          <p:cNvPr id="14341" name="Rectangle 8"/>
          <p:cNvSpPr>
            <a:spLocks noChangeArrowheads="1"/>
          </p:cNvSpPr>
          <p:nvPr/>
        </p:nvSpPr>
        <p:spPr bwMode="auto">
          <a:xfrm>
            <a:off x="633413" y="20718463"/>
            <a:ext cx="13876337" cy="787400"/>
          </a:xfrm>
          <a:prstGeom prst="rect">
            <a:avLst/>
          </a:prstGeom>
          <a:solidFill>
            <a:srgbClr val="669900"/>
          </a:solidFill>
          <a:ln w="9525">
            <a:noFill/>
            <a:miter lim="800000"/>
            <a:headEnd/>
            <a:tailEnd/>
          </a:ln>
        </p:spPr>
        <p:txBody>
          <a:bodyPr wrap="none" lIns="137160" tIns="68580" rIns="137160" bIns="68580" anchor="ctr"/>
          <a:lstStyle/>
          <a:p>
            <a:pPr algn="ctr" defTabSz="4703763"/>
            <a:r>
              <a:rPr lang="en-US" sz="5700" b="1">
                <a:solidFill>
                  <a:schemeClr val="bg1"/>
                </a:solidFill>
                <a:latin typeface="Times New Roman" pitchFamily="18" charset="0"/>
                <a:cs typeface="Times New Roman" pitchFamily="18" charset="0"/>
              </a:rPr>
              <a:t>Methods</a:t>
            </a:r>
          </a:p>
        </p:txBody>
      </p:sp>
      <p:sp>
        <p:nvSpPr>
          <p:cNvPr id="14342" name="Rectangle 16"/>
          <p:cNvSpPr>
            <a:spLocks noChangeArrowheads="1"/>
          </p:cNvSpPr>
          <p:nvPr/>
        </p:nvSpPr>
        <p:spPr bwMode="auto">
          <a:xfrm>
            <a:off x="30306963" y="14143038"/>
            <a:ext cx="12987337" cy="755650"/>
          </a:xfrm>
          <a:prstGeom prst="rect">
            <a:avLst/>
          </a:prstGeom>
          <a:solidFill>
            <a:srgbClr val="669900"/>
          </a:solidFill>
          <a:ln w="9525">
            <a:noFill/>
            <a:miter lim="800000"/>
            <a:headEnd/>
            <a:tailEnd/>
          </a:ln>
        </p:spPr>
        <p:txBody>
          <a:bodyPr wrap="none" lIns="137160" tIns="68580" rIns="137160" bIns="68580" anchor="ctr"/>
          <a:lstStyle/>
          <a:p>
            <a:pPr algn="ctr" defTabSz="4703763"/>
            <a:r>
              <a:rPr lang="en-US" sz="5700" b="1">
                <a:solidFill>
                  <a:schemeClr val="bg1"/>
                </a:solidFill>
                <a:latin typeface="Times New Roman" pitchFamily="18" charset="0"/>
                <a:cs typeface="Times New Roman" pitchFamily="18" charset="0"/>
              </a:rPr>
              <a:t>Discussion</a:t>
            </a:r>
          </a:p>
        </p:txBody>
      </p:sp>
      <p:sp>
        <p:nvSpPr>
          <p:cNvPr id="14343" name="Rectangle 10"/>
          <p:cNvSpPr>
            <a:spLocks noChangeArrowheads="1"/>
          </p:cNvSpPr>
          <p:nvPr/>
        </p:nvSpPr>
        <p:spPr bwMode="auto">
          <a:xfrm>
            <a:off x="16071850" y="6619875"/>
            <a:ext cx="13092113" cy="1085850"/>
          </a:xfrm>
          <a:prstGeom prst="rect">
            <a:avLst/>
          </a:prstGeom>
          <a:solidFill>
            <a:srgbClr val="669900"/>
          </a:solidFill>
          <a:ln w="9525">
            <a:noFill/>
            <a:miter lim="800000"/>
            <a:headEnd/>
            <a:tailEnd/>
          </a:ln>
        </p:spPr>
        <p:txBody>
          <a:bodyPr wrap="none" lIns="137160" tIns="68580" rIns="137160" bIns="68580" anchor="ctr"/>
          <a:lstStyle/>
          <a:p>
            <a:pPr algn="ctr" defTabSz="4703763"/>
            <a:r>
              <a:rPr lang="en-US" sz="5700" b="1">
                <a:solidFill>
                  <a:schemeClr val="bg1"/>
                </a:solidFill>
                <a:latin typeface="Times New Roman" pitchFamily="18" charset="0"/>
                <a:cs typeface="Times New Roman" pitchFamily="18" charset="0"/>
              </a:rPr>
              <a:t>Results</a:t>
            </a:r>
          </a:p>
        </p:txBody>
      </p:sp>
      <p:sp>
        <p:nvSpPr>
          <p:cNvPr id="14344" name="Rectangle 27"/>
          <p:cNvSpPr>
            <a:spLocks noChangeArrowheads="1"/>
          </p:cNvSpPr>
          <p:nvPr/>
        </p:nvSpPr>
        <p:spPr bwMode="auto">
          <a:xfrm>
            <a:off x="15163800" y="31443613"/>
            <a:ext cx="14554200" cy="1524000"/>
          </a:xfrm>
          <a:prstGeom prst="rect">
            <a:avLst/>
          </a:prstGeom>
          <a:solidFill>
            <a:srgbClr val="669900"/>
          </a:solidFill>
          <a:ln w="9525">
            <a:noFill/>
            <a:miter lim="800000"/>
            <a:headEnd/>
            <a:tailEnd/>
          </a:ln>
        </p:spPr>
        <p:txBody>
          <a:bodyPr wrap="none" lIns="137160" tIns="68580" rIns="137160" bIns="68580" anchor="ctr"/>
          <a:lstStyle/>
          <a:p>
            <a:pPr algn="ctr"/>
            <a:r>
              <a:rPr lang="en-US" sz="1600"/>
              <a:t>* </a:t>
            </a:r>
            <a:r>
              <a:rPr lang="en-US" sz="1600">
                <a:latin typeface="Times New Roman" pitchFamily="18" charset="0"/>
                <a:cs typeface="Times New Roman" pitchFamily="18" charset="0"/>
              </a:rPr>
              <a:t>Contact Sara Anne Tompkins (stompkin@colostate.edu) </a:t>
            </a:r>
          </a:p>
          <a:p>
            <a:pPr algn="ctr"/>
            <a:r>
              <a:rPr lang="en-US" sz="1600">
                <a:latin typeface="Times New Roman" pitchFamily="18" charset="0"/>
                <a:cs typeface="Times New Roman" pitchFamily="18" charset="0"/>
              </a:rPr>
              <a:t>*The purpose of this publication is the dissemination of technical information. Funding is provided through a grant from: U.S. Department of Health and Human Services- </a:t>
            </a:r>
          </a:p>
          <a:p>
            <a:pPr algn="ctr"/>
            <a:r>
              <a:rPr lang="en-US" sz="1600">
                <a:latin typeface="Times New Roman" pitchFamily="18" charset="0"/>
                <a:cs typeface="Times New Roman" pitchFamily="18" charset="0"/>
              </a:rPr>
              <a:t>Healthy Marriage Demonstration Grant #90FE0028. The opinion, findings, and conclusions or recommendations expressed in this event and associated materials are those </a:t>
            </a:r>
          </a:p>
          <a:p>
            <a:pPr algn="ctr"/>
            <a:r>
              <a:rPr lang="en-US" sz="1600">
                <a:latin typeface="Times New Roman" pitchFamily="18" charset="0"/>
                <a:cs typeface="Times New Roman" pitchFamily="18" charset="0"/>
              </a:rPr>
              <a:t>of the author(s), and do not necessarily reflect the views of the United States Department of Health and Human Services Administration for Children and Families</a:t>
            </a:r>
            <a:r>
              <a:rPr lang="en-US" sz="1600"/>
              <a:t>. </a:t>
            </a:r>
          </a:p>
        </p:txBody>
      </p:sp>
      <p:sp>
        <p:nvSpPr>
          <p:cNvPr id="14345" name="AutoShape 466"/>
          <p:cNvSpPr>
            <a:spLocks noChangeAspect="1" noChangeArrowheads="1" noTextEdit="1"/>
          </p:cNvSpPr>
          <p:nvPr/>
        </p:nvSpPr>
        <p:spPr bwMode="auto">
          <a:xfrm>
            <a:off x="17176750" y="23391813"/>
            <a:ext cx="3530600" cy="3290887"/>
          </a:xfrm>
          <a:prstGeom prst="rect">
            <a:avLst/>
          </a:prstGeom>
          <a:noFill/>
          <a:ln w="9525">
            <a:noFill/>
            <a:miter lim="800000"/>
            <a:headEnd/>
            <a:tailEnd/>
          </a:ln>
        </p:spPr>
        <p:txBody>
          <a:bodyPr/>
          <a:lstStyle/>
          <a:p>
            <a:endParaRPr lang="en-US"/>
          </a:p>
        </p:txBody>
      </p:sp>
      <p:pic>
        <p:nvPicPr>
          <p:cNvPr id="14346" name="Picture 2"/>
          <p:cNvPicPr>
            <a:picLocks noChangeAspect="1" noChangeArrowheads="1"/>
          </p:cNvPicPr>
          <p:nvPr/>
        </p:nvPicPr>
        <p:blipFill>
          <a:blip r:embed="rId4" cstate="print"/>
          <a:srcRect/>
          <a:stretch>
            <a:fillRect/>
          </a:stretch>
        </p:blipFill>
        <p:spPr bwMode="auto">
          <a:xfrm>
            <a:off x="33996313" y="703263"/>
            <a:ext cx="8834437" cy="4840287"/>
          </a:xfrm>
          <a:prstGeom prst="rect">
            <a:avLst/>
          </a:prstGeom>
          <a:noFill/>
          <a:ln w="9525">
            <a:noFill/>
            <a:miter lim="800000"/>
            <a:headEnd/>
            <a:tailEnd/>
          </a:ln>
        </p:spPr>
      </p:pic>
      <p:sp>
        <p:nvSpPr>
          <p:cNvPr id="14347" name="TextBox 1"/>
          <p:cNvSpPr txBox="1">
            <a:spLocks noChangeArrowheads="1"/>
          </p:cNvSpPr>
          <p:nvPr/>
        </p:nvSpPr>
        <p:spPr bwMode="auto">
          <a:xfrm>
            <a:off x="549275" y="8001000"/>
            <a:ext cx="14003338" cy="2308225"/>
          </a:xfrm>
          <a:prstGeom prst="rect">
            <a:avLst/>
          </a:prstGeom>
          <a:noFill/>
          <a:ln w="9525">
            <a:solidFill>
              <a:srgbClr val="669900"/>
            </a:solidFill>
            <a:miter lim="800000"/>
            <a:headEnd/>
            <a:tailEnd/>
          </a:ln>
        </p:spPr>
        <p:txBody>
          <a:bodyPr>
            <a:spAutoFit/>
          </a:bodyPr>
          <a:lstStyle/>
          <a:p>
            <a:r>
              <a:rPr lang="en-US" sz="2400">
                <a:latin typeface="Times New Roman" pitchFamily="18" charset="0"/>
                <a:cs typeface="Times New Roman" pitchFamily="18" charset="0"/>
              </a:rPr>
              <a:t>The goal of the current study is to demonstrate the ability of Family Success in Adams County (FSAC) to provide a comprehensive approach to relationship enrichment to a variety of individuals including low income participants with different ethnic backgrounds. Current data supports our hopes by showing significant improvements over an extended period of time on measures of parenting alliance and  perceived stress across income and ethnicity. It appears that FSAC is successful at helping diverse populations improve their relationships in a variety of domains. </a:t>
            </a:r>
            <a:endParaRPr lang="en-US" sz="2400">
              <a:solidFill>
                <a:srgbClr val="000000"/>
              </a:solidFill>
              <a:latin typeface="Times New Roman" pitchFamily="18" charset="0"/>
              <a:cs typeface="Times New Roman" pitchFamily="18" charset="0"/>
            </a:endParaRPr>
          </a:p>
        </p:txBody>
      </p:sp>
      <p:sp>
        <p:nvSpPr>
          <p:cNvPr id="14348" name="TextBox 2"/>
          <p:cNvSpPr txBox="1">
            <a:spLocks noChangeArrowheads="1"/>
          </p:cNvSpPr>
          <p:nvPr/>
        </p:nvSpPr>
        <p:spPr bwMode="auto">
          <a:xfrm>
            <a:off x="642938" y="11785600"/>
            <a:ext cx="13895387" cy="8586788"/>
          </a:xfrm>
          <a:prstGeom prst="rect">
            <a:avLst/>
          </a:prstGeom>
          <a:noFill/>
          <a:ln w="9525">
            <a:solidFill>
              <a:srgbClr val="669900"/>
            </a:solidFill>
            <a:miter lim="800000"/>
            <a:headEnd/>
            <a:tailEnd/>
          </a:ln>
        </p:spPr>
        <p:txBody>
          <a:bodyPr>
            <a:spAutoFit/>
          </a:bodyPr>
          <a:lstStyle/>
          <a:p>
            <a:pPr eaLnBrk="0" hangingPunct="0">
              <a:buClr>
                <a:srgbClr val="008000"/>
              </a:buClr>
            </a:pPr>
            <a:endParaRPr lang="en-US" sz="2400">
              <a:latin typeface="Times New Roman" pitchFamily="18" charset="0"/>
              <a:cs typeface="Times New Roman" pitchFamily="18" charset="0"/>
            </a:endParaRPr>
          </a:p>
          <a:p>
            <a:pPr eaLnBrk="0" hangingPunct="0">
              <a:buClr>
                <a:srgbClr val="008000"/>
              </a:buClr>
              <a:buFont typeface="Wingdings" pitchFamily="2" charset="2"/>
              <a:buChar char="Ø"/>
            </a:pPr>
            <a:r>
              <a:rPr lang="en-US" sz="2400">
                <a:latin typeface="Times New Roman" pitchFamily="18" charset="0"/>
                <a:cs typeface="Times New Roman" pitchFamily="18" charset="0"/>
              </a:rPr>
              <a:t>Marriage and healthy/stable relationships in general has lost </a:t>
            </a:r>
          </a:p>
          <a:p>
            <a:pPr eaLnBrk="0" hangingPunct="0">
              <a:buClr>
                <a:srgbClr val="008000"/>
              </a:buClr>
            </a:pPr>
            <a:r>
              <a:rPr lang="en-US" sz="2400">
                <a:latin typeface="Times New Roman" pitchFamily="18" charset="0"/>
                <a:cs typeface="Times New Roman" pitchFamily="18" charset="0"/>
              </a:rPr>
              <a:t>ground in the United States. Researchers across </a:t>
            </a:r>
          </a:p>
          <a:p>
            <a:pPr eaLnBrk="0" hangingPunct="0">
              <a:buClr>
                <a:srgbClr val="008000"/>
              </a:buClr>
            </a:pPr>
            <a:r>
              <a:rPr lang="en-US" sz="2400">
                <a:latin typeface="Times New Roman" pitchFamily="18" charset="0"/>
                <a:cs typeface="Times New Roman" pitchFamily="18" charset="0"/>
              </a:rPr>
              <a:t>disciplines have outlined how the decline in marriage and the </a:t>
            </a:r>
          </a:p>
          <a:p>
            <a:pPr eaLnBrk="0" hangingPunct="0">
              <a:buClr>
                <a:srgbClr val="008000"/>
              </a:buClr>
            </a:pPr>
            <a:r>
              <a:rPr lang="en-US" sz="2400">
                <a:latin typeface="Times New Roman" pitchFamily="18" charset="0"/>
                <a:cs typeface="Times New Roman" pitchFamily="18" charset="0"/>
              </a:rPr>
              <a:t>lack of healthy/stable relationships in America’s lower income </a:t>
            </a:r>
          </a:p>
          <a:p>
            <a:pPr eaLnBrk="0" hangingPunct="0">
              <a:buClr>
                <a:srgbClr val="008000"/>
              </a:buClr>
            </a:pPr>
            <a:r>
              <a:rPr lang="en-US" sz="2400">
                <a:latin typeface="Times New Roman" pitchFamily="18" charset="0"/>
                <a:cs typeface="Times New Roman" pitchFamily="18" charset="0"/>
              </a:rPr>
              <a:t>and minority populations has been linked to a variety of </a:t>
            </a:r>
          </a:p>
          <a:p>
            <a:pPr eaLnBrk="0" hangingPunct="0">
              <a:buClr>
                <a:srgbClr val="008000"/>
              </a:buClr>
            </a:pPr>
            <a:r>
              <a:rPr lang="en-US" sz="2400">
                <a:latin typeface="Times New Roman" pitchFamily="18" charset="0"/>
                <a:cs typeface="Times New Roman" pitchFamily="18" charset="0"/>
              </a:rPr>
              <a:t>negative and far reaching consequences. Specifically, this </a:t>
            </a:r>
          </a:p>
          <a:p>
            <a:pPr eaLnBrk="0" hangingPunct="0">
              <a:buClr>
                <a:srgbClr val="008000"/>
              </a:buClr>
            </a:pPr>
            <a:r>
              <a:rPr lang="en-US" sz="2400">
                <a:latin typeface="Times New Roman" pitchFamily="18" charset="0"/>
                <a:cs typeface="Times New Roman" pitchFamily="18" charset="0"/>
              </a:rPr>
              <a:t>decline has been linked to negative consequences such as </a:t>
            </a:r>
          </a:p>
          <a:p>
            <a:pPr eaLnBrk="0" hangingPunct="0">
              <a:buClr>
                <a:srgbClr val="008000"/>
              </a:buClr>
            </a:pPr>
            <a:r>
              <a:rPr lang="en-US" sz="2400">
                <a:latin typeface="Times New Roman" pitchFamily="18" charset="0"/>
                <a:cs typeface="Times New Roman" pitchFamily="18" charset="0"/>
              </a:rPr>
              <a:t>higher rates of divorce, single parenting, and non-marital </a:t>
            </a:r>
          </a:p>
          <a:p>
            <a:pPr eaLnBrk="0" hangingPunct="0">
              <a:buClr>
                <a:srgbClr val="008000"/>
              </a:buClr>
            </a:pPr>
            <a:r>
              <a:rPr lang="en-US" sz="2400">
                <a:latin typeface="Times New Roman" pitchFamily="18" charset="0"/>
                <a:cs typeface="Times New Roman" pitchFamily="18" charset="0"/>
              </a:rPr>
              <a:t>births (Dion et al., 2003). </a:t>
            </a:r>
          </a:p>
          <a:p>
            <a:pPr eaLnBrk="0" hangingPunct="0">
              <a:buClr>
                <a:srgbClr val="008000"/>
              </a:buClr>
              <a:buFont typeface="Wingdings" pitchFamily="2" charset="2"/>
              <a:buChar char="Ø"/>
            </a:pPr>
            <a:endParaRPr lang="en-US" sz="2400">
              <a:latin typeface="Times New Roman" pitchFamily="18" charset="0"/>
              <a:cs typeface="Times New Roman" pitchFamily="18" charset="0"/>
            </a:endParaRPr>
          </a:p>
          <a:p>
            <a:pPr eaLnBrk="0" hangingPunct="0">
              <a:buClr>
                <a:srgbClr val="008000"/>
              </a:buClr>
              <a:buFont typeface="Wingdings" pitchFamily="2" charset="2"/>
              <a:buChar char="Ø"/>
            </a:pPr>
            <a:r>
              <a:rPr lang="en-US" sz="2400">
                <a:latin typeface="Times New Roman" pitchFamily="18" charset="0"/>
                <a:cs typeface="Times New Roman" pitchFamily="18" charset="0"/>
              </a:rPr>
              <a:t>In response to these concerns, the Healthy Marriage Initiative (HMI) was formed by the Administration for Children and Families (ACF; 2005). Family Success in Adams County (FSAC) is part of this initiative and takes a holistic approach to relationship enrichment by offering a variety of programming (relationship, parenting, &amp; financial). </a:t>
            </a:r>
            <a:endParaRPr lang="en-US" sz="2400">
              <a:solidFill>
                <a:srgbClr val="000000"/>
              </a:solidFill>
              <a:latin typeface="Times New Roman" pitchFamily="18" charset="0"/>
              <a:cs typeface="Times New Roman" pitchFamily="18" charset="0"/>
            </a:endParaRPr>
          </a:p>
          <a:p>
            <a:pPr eaLnBrk="0" hangingPunct="0">
              <a:buClr>
                <a:srgbClr val="008000"/>
              </a:buClr>
            </a:pPr>
            <a:endParaRPr lang="en-US" sz="2400">
              <a:solidFill>
                <a:srgbClr val="000000"/>
              </a:solidFill>
              <a:latin typeface="Times New Roman" pitchFamily="18" charset="0"/>
              <a:ea typeface="Calibri" pitchFamily="34" charset="0"/>
              <a:cs typeface="Calibri" pitchFamily="34" charset="0"/>
            </a:endParaRPr>
          </a:p>
          <a:p>
            <a:pPr eaLnBrk="0" hangingPunct="0">
              <a:buClr>
                <a:srgbClr val="008000"/>
              </a:buClr>
              <a:buFont typeface="Wingdings" pitchFamily="2" charset="2"/>
              <a:buChar char="Ø"/>
            </a:pPr>
            <a:r>
              <a:rPr lang="en-US" sz="2400">
                <a:solidFill>
                  <a:srgbClr val="000000"/>
                </a:solidFill>
                <a:latin typeface="Times New Roman" pitchFamily="18" charset="0"/>
                <a:ea typeface="Calibri" pitchFamily="34" charset="0"/>
                <a:cs typeface="Calibri" pitchFamily="34" charset="0"/>
              </a:rPr>
              <a:t>As there is a need to have comprehensive relationship programs focus on low income and ethnically diverse individuals, FSAC has a unique opportunity to aid in filling this research gap with our long term one-on-one follow-up model and our diverse population. </a:t>
            </a:r>
          </a:p>
          <a:p>
            <a:pPr eaLnBrk="0" hangingPunct="0">
              <a:buClr>
                <a:srgbClr val="008000"/>
              </a:buClr>
            </a:pPr>
            <a:endParaRPr lang="en-US" sz="2400">
              <a:solidFill>
                <a:srgbClr val="000000"/>
              </a:solidFill>
              <a:latin typeface="Times New Roman" pitchFamily="18" charset="0"/>
              <a:ea typeface="Calibri" pitchFamily="34" charset="0"/>
              <a:cs typeface="Calibri" pitchFamily="34" charset="0"/>
            </a:endParaRPr>
          </a:p>
          <a:p>
            <a:pPr eaLnBrk="0" hangingPunct="0">
              <a:buClr>
                <a:srgbClr val="008000"/>
              </a:buClr>
              <a:buFont typeface="Wingdings" pitchFamily="2" charset="2"/>
              <a:buChar char="Ø"/>
            </a:pPr>
            <a:r>
              <a:rPr lang="en-US" sz="2400">
                <a:solidFill>
                  <a:srgbClr val="000000"/>
                </a:solidFill>
                <a:latin typeface="Times New Roman" pitchFamily="18" charset="0"/>
                <a:ea typeface="Calibri" pitchFamily="34" charset="0"/>
                <a:cs typeface="Calibri" pitchFamily="34" charset="0"/>
              </a:rPr>
              <a:t>The purpose of this poster is to examine how our eclectic programming offerings effect broad outcomes that can influence all levels of relationships. Additionally, assessing if these programs are effective across income and ethnicity. </a:t>
            </a:r>
          </a:p>
        </p:txBody>
      </p:sp>
      <p:sp>
        <p:nvSpPr>
          <p:cNvPr id="383" name="TextBox 382"/>
          <p:cNvSpPr txBox="1"/>
          <p:nvPr/>
        </p:nvSpPr>
        <p:spPr>
          <a:xfrm>
            <a:off x="661988" y="21717000"/>
            <a:ext cx="13858875" cy="4894263"/>
          </a:xfrm>
          <a:prstGeom prst="rect">
            <a:avLst/>
          </a:prstGeom>
          <a:noFill/>
          <a:ln>
            <a:solidFill>
              <a:srgbClr val="669900"/>
            </a:solidFill>
          </a:ln>
        </p:spPr>
        <p:txBody>
          <a:bodyPr>
            <a:spAutoFit/>
          </a:bodyPr>
          <a:lstStyle/>
          <a:p>
            <a:pPr marL="342900" indent="-342900">
              <a:buClr>
                <a:srgbClr val="006600"/>
              </a:buClr>
              <a:buFont typeface="Wingdings" pitchFamily="2" charset="2"/>
              <a:buChar char="Ø"/>
              <a:defRPr/>
            </a:pPr>
            <a:r>
              <a:rPr lang="en-US" sz="2400" b="1" dirty="0">
                <a:latin typeface="Times New Roman" pitchFamily="18" charset="0"/>
                <a:cs typeface="Times New Roman" pitchFamily="18" charset="0"/>
              </a:rPr>
              <a:t>Strong Empirical Approach:</a:t>
            </a:r>
          </a:p>
          <a:p>
            <a:pPr marL="800100" lvl="1" indent="-342900">
              <a:buClr>
                <a:srgbClr val="006600"/>
              </a:buClr>
              <a:buFont typeface="Arial" pitchFamily="34" charset="0"/>
              <a:buChar char="•"/>
              <a:defRPr/>
            </a:pPr>
            <a:r>
              <a:rPr lang="en-US" sz="2400" dirty="0">
                <a:latin typeface="Times New Roman" pitchFamily="18" charset="0"/>
                <a:cs typeface="Times New Roman" pitchFamily="18" charset="0"/>
              </a:rPr>
              <a:t>Longitudinal </a:t>
            </a:r>
            <a:r>
              <a:rPr lang="en-US" sz="2400" dirty="0">
                <a:latin typeface="Times New Roman" pitchFamily="18" charset="0"/>
                <a:cs typeface="Times New Roman" pitchFamily="18" charset="0"/>
              </a:rPr>
              <a:t>follow-up (up to 24-months</a:t>
            </a:r>
            <a:r>
              <a:rPr lang="en-US"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800100" lvl="1" indent="-342900">
              <a:buClr>
                <a:srgbClr val="006600"/>
              </a:buClr>
              <a:buFont typeface="Arial" pitchFamily="34" charset="0"/>
              <a:buChar char="•"/>
              <a:defRPr/>
            </a:pPr>
            <a:r>
              <a:rPr lang="en-US" sz="2400" dirty="0">
                <a:latin typeface="Times New Roman" pitchFamily="18" charset="0"/>
                <a:cs typeface="Times New Roman" pitchFamily="18" charset="0"/>
              </a:rPr>
              <a:t>Use of valid &amp; reliable scales </a:t>
            </a:r>
            <a:r>
              <a:rPr lang="en-US" sz="2400" dirty="0">
                <a:latin typeface="Times New Roman" pitchFamily="18" charset="0"/>
                <a:cs typeface="Times New Roman" pitchFamily="18" charset="0"/>
              </a:rPr>
              <a:t>(e.g., parenting </a:t>
            </a:r>
            <a:r>
              <a:rPr lang="en-US" sz="2400" dirty="0">
                <a:latin typeface="Times New Roman" pitchFamily="18" charset="0"/>
                <a:cs typeface="Times New Roman" pitchFamily="18" charset="0"/>
              </a:rPr>
              <a:t>alliance (PAM; </a:t>
            </a:r>
            <a:r>
              <a:rPr lang="en-US" sz="2400" dirty="0" err="1">
                <a:latin typeface="Times New Roman" pitchFamily="18" charset="0"/>
                <a:cs typeface="Times New Roman" pitchFamily="18" charset="0"/>
              </a:rPr>
              <a:t>Abindin</a:t>
            </a:r>
            <a:r>
              <a:rPr lang="en-US" sz="2400" dirty="0">
                <a:latin typeface="Times New Roman" pitchFamily="18" charset="0"/>
                <a:cs typeface="Times New Roman" pitchFamily="18" charset="0"/>
              </a:rPr>
              <a:t> &amp; Brunner, 1995), perceived stress scale (PSS; Cohen, 1988</a:t>
            </a:r>
            <a:r>
              <a:rPr lang="en-US" sz="2400" dirty="0">
                <a:latin typeface="Times New Roman" pitchFamily="18" charset="0"/>
                <a:cs typeface="Times New Roman" pitchFamily="18" charset="0"/>
              </a:rPr>
              <a:t>)).</a:t>
            </a:r>
          </a:p>
          <a:p>
            <a:pPr marL="800100" lvl="1" indent="-342900">
              <a:buClr>
                <a:srgbClr val="006600"/>
              </a:buClr>
              <a:buFont typeface="Arial" pitchFamily="34" charset="0"/>
              <a:buChar char="•"/>
              <a:defRPr/>
            </a:pPr>
            <a:r>
              <a:rPr lang="en-US" sz="2400" dirty="0">
                <a:latin typeface="Times New Roman" pitchFamily="18" charset="0"/>
                <a:cs typeface="Times New Roman" pitchFamily="18" charset="0"/>
              </a:rPr>
              <a:t>One-On-One contact with participants to build relationships.</a:t>
            </a:r>
            <a:endParaRPr lang="en-US" sz="2400" dirty="0">
              <a:latin typeface="Times New Roman" pitchFamily="18" charset="0"/>
              <a:cs typeface="Times New Roman" pitchFamily="18" charset="0"/>
            </a:endParaRPr>
          </a:p>
          <a:p>
            <a:pPr>
              <a:buClr>
                <a:srgbClr val="006600"/>
              </a:buClr>
              <a:defRPr/>
            </a:pPr>
            <a:endParaRPr lang="en-US" sz="2400" b="1" dirty="0">
              <a:latin typeface="Times New Roman" pitchFamily="18" charset="0"/>
              <a:cs typeface="Times New Roman" pitchFamily="18" charset="0"/>
            </a:endParaRPr>
          </a:p>
          <a:p>
            <a:pPr>
              <a:buClr>
                <a:srgbClr val="006600"/>
              </a:buClr>
              <a:buFont typeface="Wingdings" pitchFamily="2" charset="2"/>
              <a:buChar char="Ø"/>
              <a:defRPr/>
            </a:pPr>
            <a:r>
              <a:rPr lang="en-US" sz="2400" b="1" dirty="0">
                <a:latin typeface="Times New Roman" pitchFamily="18" charset="0"/>
                <a:cs typeface="Times New Roman" pitchFamily="18" charset="0"/>
              </a:rPr>
              <a:t>Procedure:</a:t>
            </a:r>
          </a:p>
          <a:p>
            <a:pPr marL="800100" lvl="1" indent="-342900">
              <a:buClr>
                <a:srgbClr val="006600"/>
              </a:buClr>
              <a:buFont typeface="Arial" pitchFamily="34" charset="0"/>
              <a:buChar char="•"/>
              <a:defRPr/>
            </a:pPr>
            <a:r>
              <a:rPr lang="en-US" sz="2400" dirty="0">
                <a:latin typeface="Times New Roman" pitchFamily="18" charset="0"/>
                <a:cs typeface="Times New Roman" pitchFamily="18" charset="0"/>
              </a:rPr>
              <a:t>Participants meet with Family Service Coordinator one-on-one, then complete at least 8 hours of the parenting (i.e., Make Parenting a Pleasure (MPAP; Birth to Three, </a:t>
            </a:r>
            <a:r>
              <a:rPr lang="en-US" sz="2400" dirty="0" err="1">
                <a:latin typeface="Times New Roman" pitchFamily="18" charset="0"/>
                <a:cs typeface="Times New Roman" pitchFamily="18" charset="0"/>
              </a:rPr>
              <a:t>Kumpfer</a:t>
            </a:r>
            <a:r>
              <a:rPr lang="en-US" sz="2400" dirty="0">
                <a:latin typeface="Times New Roman" pitchFamily="18" charset="0"/>
                <a:cs typeface="Times New Roman" pitchFamily="18" charset="0"/>
              </a:rPr>
              <a:t>, 1983), relationship (i.e., Within My Reach (WMR; PREP, 2008), and/or financial (Spend Some, Save Some, Share Some (SSS; CSU Extension) classes. </a:t>
            </a:r>
            <a:endParaRPr lang="en-US" sz="2400" dirty="0">
              <a:latin typeface="Times New Roman" pitchFamily="18" charset="0"/>
              <a:cs typeface="Times New Roman" pitchFamily="18" charset="0"/>
            </a:endParaRPr>
          </a:p>
          <a:p>
            <a:pPr marL="800100" lvl="1" indent="-342900">
              <a:buClr>
                <a:srgbClr val="006600"/>
              </a:buClr>
              <a:buFont typeface="Arial" pitchFamily="34" charset="0"/>
              <a:buChar char="•"/>
              <a:defRPr/>
            </a:pPr>
            <a:r>
              <a:rPr lang="en-US" sz="2400" dirty="0">
                <a:latin typeface="Times New Roman" pitchFamily="18" charset="0"/>
                <a:cs typeface="Times New Roman" pitchFamily="18" charset="0"/>
              </a:rPr>
              <a:t>Complete </a:t>
            </a:r>
            <a:r>
              <a:rPr lang="en-US" sz="2400" dirty="0">
                <a:latin typeface="Times New Roman" pitchFamily="18" charset="0"/>
                <a:cs typeface="Times New Roman" pitchFamily="18" charset="0"/>
              </a:rPr>
              <a:t>an immediate post test and remain in contact with coordinator for six-month follow-up assessments up to 24-months. </a:t>
            </a:r>
          </a:p>
        </p:txBody>
      </p:sp>
      <p:pic>
        <p:nvPicPr>
          <p:cNvPr id="14350" name="Picture 3"/>
          <p:cNvPicPr>
            <a:picLocks noChangeAspect="1" noChangeArrowheads="1"/>
          </p:cNvPicPr>
          <p:nvPr/>
        </p:nvPicPr>
        <p:blipFill>
          <a:blip r:embed="rId5" cstate="print"/>
          <a:srcRect/>
          <a:stretch>
            <a:fillRect/>
          </a:stretch>
        </p:blipFill>
        <p:spPr bwMode="auto">
          <a:xfrm>
            <a:off x="1901825" y="26962100"/>
            <a:ext cx="11296650" cy="5270500"/>
          </a:xfrm>
          <a:prstGeom prst="rect">
            <a:avLst/>
          </a:prstGeom>
          <a:noFill/>
          <a:ln w="9525">
            <a:noFill/>
            <a:miter lim="800000"/>
            <a:headEnd/>
            <a:tailEnd/>
          </a:ln>
        </p:spPr>
      </p:pic>
      <p:cxnSp>
        <p:nvCxnSpPr>
          <p:cNvPr id="14351" name="Straight Connector 5"/>
          <p:cNvCxnSpPr>
            <a:cxnSpLocks noChangeShapeType="1"/>
          </p:cNvCxnSpPr>
          <p:nvPr/>
        </p:nvCxnSpPr>
        <p:spPr bwMode="auto">
          <a:xfrm>
            <a:off x="15163800" y="6172200"/>
            <a:ext cx="0" cy="26746200"/>
          </a:xfrm>
          <a:prstGeom prst="line">
            <a:avLst/>
          </a:prstGeom>
          <a:noFill/>
          <a:ln w="9525" algn="ctr">
            <a:solidFill>
              <a:schemeClr val="tx1"/>
            </a:solidFill>
            <a:round/>
            <a:headEnd/>
            <a:tailEnd/>
          </a:ln>
        </p:spPr>
      </p:cxnSp>
      <p:cxnSp>
        <p:nvCxnSpPr>
          <p:cNvPr id="14352" name="Straight Connector 7"/>
          <p:cNvCxnSpPr>
            <a:cxnSpLocks noChangeShapeType="1"/>
          </p:cNvCxnSpPr>
          <p:nvPr/>
        </p:nvCxnSpPr>
        <p:spPr bwMode="auto">
          <a:xfrm>
            <a:off x="29718000" y="6172200"/>
            <a:ext cx="0" cy="27119263"/>
          </a:xfrm>
          <a:prstGeom prst="line">
            <a:avLst/>
          </a:prstGeom>
          <a:noFill/>
          <a:ln w="9525" algn="ctr">
            <a:solidFill>
              <a:schemeClr val="tx1"/>
            </a:solidFill>
            <a:round/>
            <a:headEnd/>
            <a:tailEnd/>
          </a:ln>
        </p:spPr>
      </p:cxnSp>
      <p:graphicFrame>
        <p:nvGraphicFramePr>
          <p:cNvPr id="14353" name="Chart 388"/>
          <p:cNvGraphicFramePr>
            <a:graphicFrameLocks/>
          </p:cNvGraphicFramePr>
          <p:nvPr/>
        </p:nvGraphicFramePr>
        <p:xfrm>
          <a:off x="16106775" y="8001000"/>
          <a:ext cx="12954000" cy="5578475"/>
        </p:xfrm>
        <a:graphic>
          <a:graphicData uri="http://schemas.openxmlformats.org/presentationml/2006/ole">
            <p:oleObj spid="_x0000_s14353" r:id="rId6" imgW="12955123" imgH="5578323" progId="Excel.Chart.8">
              <p:embed/>
            </p:oleObj>
          </a:graphicData>
        </a:graphic>
      </p:graphicFrame>
      <p:sp>
        <p:nvSpPr>
          <p:cNvPr id="14354" name="TextBox 389"/>
          <p:cNvSpPr txBox="1">
            <a:spLocks noChangeArrowheads="1"/>
          </p:cNvSpPr>
          <p:nvPr/>
        </p:nvSpPr>
        <p:spPr bwMode="auto">
          <a:xfrm>
            <a:off x="16106775" y="13601700"/>
            <a:ext cx="12954000" cy="2308225"/>
          </a:xfrm>
          <a:prstGeom prst="rect">
            <a:avLst/>
          </a:prstGeom>
          <a:noFill/>
          <a:ln w="9525">
            <a:noFill/>
            <a:miter lim="800000"/>
            <a:headEnd/>
            <a:tailEnd/>
          </a:ln>
        </p:spPr>
        <p:txBody>
          <a:bodyPr>
            <a:spAutoFit/>
          </a:bodyPr>
          <a:lstStyle/>
          <a:p>
            <a:pPr>
              <a:buClr>
                <a:srgbClr val="006600"/>
              </a:buClr>
              <a:buFont typeface="Wingdings" pitchFamily="2" charset="2"/>
              <a:buChar char="Ø"/>
            </a:pPr>
            <a:r>
              <a:rPr lang="en-US" sz="2400">
                <a:latin typeface="Times New Roman" pitchFamily="18" charset="0"/>
                <a:cs typeface="Times New Roman" pitchFamily="18" charset="0"/>
              </a:rPr>
              <a:t>Repeated measures ANOVAs were run on parenting and relationship participants while examining the  outcomes of PSS and PAM across time with income and ethnicity as between subjects factors*</a:t>
            </a:r>
          </a:p>
          <a:p>
            <a:pPr>
              <a:buClr>
                <a:srgbClr val="006600"/>
              </a:buClr>
              <a:buFont typeface="Wingdings" pitchFamily="2" charset="2"/>
              <a:buChar char="Ø"/>
            </a:pPr>
            <a:r>
              <a:rPr lang="en-US" sz="2400">
                <a:latin typeface="Times New Roman" pitchFamily="18" charset="0"/>
                <a:cs typeface="Times New Roman" pitchFamily="18" charset="0"/>
              </a:rPr>
              <a:t>Participants significantly improved in handling of stress from pre to 18-months; </a:t>
            </a:r>
            <a:r>
              <a:rPr lang="en-US" sz="2400" i="1">
                <a:latin typeface="Times New Roman" pitchFamily="18" charset="0"/>
                <a:cs typeface="Times New Roman" pitchFamily="18" charset="0"/>
              </a:rPr>
              <a:t>F</a:t>
            </a:r>
            <a:r>
              <a:rPr lang="en-US" sz="2400">
                <a:latin typeface="Times New Roman" pitchFamily="18" charset="0"/>
                <a:cs typeface="Times New Roman" pitchFamily="18" charset="0"/>
              </a:rPr>
              <a:t> (1,18) = 11.38, </a:t>
            </a:r>
          </a:p>
          <a:p>
            <a:pPr>
              <a:buClr>
                <a:srgbClr val="006600"/>
              </a:buClr>
            </a:pPr>
            <a:r>
              <a:rPr lang="en-US" sz="2400" i="1">
                <a:latin typeface="Times New Roman" pitchFamily="18" charset="0"/>
                <a:cs typeface="Times New Roman" pitchFamily="18" charset="0"/>
              </a:rPr>
              <a:t>p</a:t>
            </a:r>
            <a:r>
              <a:rPr lang="en-US" sz="2400">
                <a:latin typeface="Times New Roman" pitchFamily="18" charset="0"/>
                <a:cs typeface="Times New Roman" pitchFamily="18" charset="0"/>
              </a:rPr>
              <a:t> &lt; .05. </a:t>
            </a:r>
          </a:p>
          <a:p>
            <a:pPr>
              <a:buClr>
                <a:srgbClr val="006600"/>
              </a:buClr>
              <a:buFont typeface="Wingdings" pitchFamily="2" charset="2"/>
              <a:buChar char="Ø"/>
            </a:pPr>
            <a:r>
              <a:rPr lang="en-US" sz="2400">
                <a:latin typeface="Times New Roman" pitchFamily="18" charset="0"/>
                <a:cs typeface="Times New Roman" pitchFamily="18" charset="0"/>
              </a:rPr>
              <a:t>No significant interaction was found (</a:t>
            </a:r>
            <a:r>
              <a:rPr lang="en-US" sz="2400" i="1">
                <a:latin typeface="Times New Roman" pitchFamily="18" charset="0"/>
                <a:cs typeface="Times New Roman" pitchFamily="18" charset="0"/>
              </a:rPr>
              <a:t>p </a:t>
            </a:r>
            <a:r>
              <a:rPr lang="en-US" sz="2400">
                <a:latin typeface="Times New Roman" pitchFamily="18" charset="0"/>
                <a:cs typeface="Times New Roman" pitchFamily="18" charset="0"/>
              </a:rPr>
              <a:t>&gt; .05); Improvement was found for both ethnicities. </a:t>
            </a:r>
          </a:p>
          <a:p>
            <a:pPr>
              <a:buClr>
                <a:srgbClr val="006600"/>
              </a:buClr>
              <a:buFont typeface="Wingdings" pitchFamily="2" charset="2"/>
              <a:buChar char="Ø"/>
            </a:pPr>
            <a:endParaRPr lang="en-US" sz="2400">
              <a:latin typeface="Times New Roman" pitchFamily="18" charset="0"/>
              <a:cs typeface="Times New Roman" pitchFamily="18" charset="0"/>
            </a:endParaRPr>
          </a:p>
        </p:txBody>
      </p:sp>
      <p:graphicFrame>
        <p:nvGraphicFramePr>
          <p:cNvPr id="14355" name="Chart 390"/>
          <p:cNvGraphicFramePr>
            <a:graphicFrameLocks/>
          </p:cNvGraphicFramePr>
          <p:nvPr/>
        </p:nvGraphicFramePr>
        <p:xfrm>
          <a:off x="16140113" y="15909925"/>
          <a:ext cx="12954000" cy="5446713"/>
        </p:xfrm>
        <a:graphic>
          <a:graphicData uri="http://schemas.openxmlformats.org/presentationml/2006/ole">
            <p:oleObj spid="_x0000_s14355" r:id="rId7" imgW="12955123" imgH="5444200" progId="Excel.Chart.8">
              <p:embed/>
            </p:oleObj>
          </a:graphicData>
        </a:graphic>
      </p:graphicFrame>
      <p:sp>
        <p:nvSpPr>
          <p:cNvPr id="14356" name="TextBox 391"/>
          <p:cNvSpPr txBox="1">
            <a:spLocks noChangeArrowheads="1"/>
          </p:cNvSpPr>
          <p:nvPr/>
        </p:nvSpPr>
        <p:spPr bwMode="auto">
          <a:xfrm>
            <a:off x="16106775" y="21505863"/>
            <a:ext cx="12954000" cy="1570037"/>
          </a:xfrm>
          <a:prstGeom prst="rect">
            <a:avLst/>
          </a:prstGeom>
          <a:noFill/>
          <a:ln w="9525">
            <a:noFill/>
            <a:miter lim="800000"/>
            <a:headEnd/>
            <a:tailEnd/>
          </a:ln>
        </p:spPr>
        <p:txBody>
          <a:bodyPr>
            <a:spAutoFit/>
          </a:bodyPr>
          <a:lstStyle/>
          <a:p>
            <a:pPr>
              <a:buClr>
                <a:srgbClr val="006600"/>
              </a:buClr>
              <a:buFont typeface="Wingdings" pitchFamily="2" charset="2"/>
              <a:buChar char="Ø"/>
            </a:pPr>
            <a:r>
              <a:rPr lang="en-US" sz="2400">
                <a:latin typeface="Times New Roman" pitchFamily="18" charset="0"/>
                <a:cs typeface="Times New Roman" pitchFamily="18" charset="0"/>
              </a:rPr>
              <a:t>Participants significantly improved in handling of stress from pre to 18-months;  </a:t>
            </a:r>
            <a:r>
              <a:rPr lang="en-US" sz="2400" i="1">
                <a:latin typeface="Times New Roman" pitchFamily="18" charset="0"/>
                <a:cs typeface="Times New Roman" pitchFamily="18" charset="0"/>
              </a:rPr>
              <a:t>F</a:t>
            </a:r>
            <a:r>
              <a:rPr lang="en-US" sz="2400">
                <a:latin typeface="Times New Roman" pitchFamily="18" charset="0"/>
                <a:cs typeface="Times New Roman" pitchFamily="18" charset="0"/>
              </a:rPr>
              <a:t> (1,19) = 13.04, </a:t>
            </a:r>
          </a:p>
          <a:p>
            <a:pPr>
              <a:buClr>
                <a:srgbClr val="006600"/>
              </a:buClr>
            </a:pPr>
            <a:r>
              <a:rPr lang="en-US" sz="2400" i="1">
                <a:latin typeface="Times New Roman" pitchFamily="18" charset="0"/>
                <a:cs typeface="Times New Roman" pitchFamily="18" charset="0"/>
              </a:rPr>
              <a:t>p</a:t>
            </a:r>
            <a:r>
              <a:rPr lang="en-US" sz="2400">
                <a:latin typeface="Times New Roman" pitchFamily="18" charset="0"/>
                <a:cs typeface="Times New Roman" pitchFamily="18" charset="0"/>
              </a:rPr>
              <a:t> &lt; .05. </a:t>
            </a:r>
          </a:p>
          <a:p>
            <a:pPr>
              <a:buClr>
                <a:srgbClr val="006600"/>
              </a:buClr>
              <a:buFont typeface="Wingdings" pitchFamily="2" charset="2"/>
              <a:buChar char="Ø"/>
            </a:pPr>
            <a:r>
              <a:rPr lang="en-US" sz="2400">
                <a:latin typeface="Times New Roman" pitchFamily="18" charset="0"/>
                <a:cs typeface="Times New Roman" pitchFamily="18" charset="0"/>
              </a:rPr>
              <a:t>No significant interaction was found (</a:t>
            </a:r>
            <a:r>
              <a:rPr lang="en-US" sz="2400" i="1">
                <a:latin typeface="Times New Roman" pitchFamily="18" charset="0"/>
                <a:cs typeface="Times New Roman" pitchFamily="18" charset="0"/>
              </a:rPr>
              <a:t>p</a:t>
            </a:r>
            <a:r>
              <a:rPr lang="en-US" sz="2400">
                <a:latin typeface="Times New Roman" pitchFamily="18" charset="0"/>
                <a:cs typeface="Times New Roman" pitchFamily="18" charset="0"/>
              </a:rPr>
              <a:t> &gt; .05) ; Improvement was found for both income levels. </a:t>
            </a:r>
          </a:p>
          <a:p>
            <a:pPr>
              <a:buClr>
                <a:srgbClr val="006600"/>
              </a:buClr>
              <a:buFont typeface="Wingdings" pitchFamily="2" charset="2"/>
              <a:buChar char="Ø"/>
            </a:pPr>
            <a:endParaRPr lang="en-US" sz="2400">
              <a:latin typeface="Times New Roman" pitchFamily="18" charset="0"/>
              <a:cs typeface="Times New Roman" pitchFamily="18" charset="0"/>
            </a:endParaRPr>
          </a:p>
        </p:txBody>
      </p:sp>
      <p:graphicFrame>
        <p:nvGraphicFramePr>
          <p:cNvPr id="14357" name="Chart 392"/>
          <p:cNvGraphicFramePr>
            <a:graphicFrameLocks/>
          </p:cNvGraphicFramePr>
          <p:nvPr/>
        </p:nvGraphicFramePr>
        <p:xfrm>
          <a:off x="16098838" y="23075900"/>
          <a:ext cx="13023850" cy="5788025"/>
        </p:xfrm>
        <a:graphic>
          <a:graphicData uri="http://schemas.openxmlformats.org/presentationml/2006/ole">
            <p:oleObj spid="_x0000_s14357" r:id="rId8" imgW="13022185" imgH="5791702" progId="Excel.Chart.8">
              <p:embed/>
            </p:oleObj>
          </a:graphicData>
        </a:graphic>
      </p:graphicFrame>
      <p:sp>
        <p:nvSpPr>
          <p:cNvPr id="14358" name="Rectangle 8"/>
          <p:cNvSpPr>
            <a:spLocks noChangeArrowheads="1"/>
          </p:cNvSpPr>
          <p:nvPr/>
        </p:nvSpPr>
        <p:spPr bwMode="auto">
          <a:xfrm>
            <a:off x="16127413" y="28990925"/>
            <a:ext cx="12988925" cy="2676525"/>
          </a:xfrm>
          <a:prstGeom prst="rect">
            <a:avLst/>
          </a:prstGeom>
          <a:noFill/>
          <a:ln w="9525">
            <a:noFill/>
            <a:miter lim="800000"/>
            <a:headEnd/>
            <a:tailEnd/>
          </a:ln>
        </p:spPr>
        <p:txBody>
          <a:bodyPr>
            <a:spAutoFit/>
          </a:bodyPr>
          <a:lstStyle/>
          <a:p>
            <a:pPr>
              <a:buClr>
                <a:srgbClr val="006600"/>
              </a:buClr>
              <a:buFont typeface="Wingdings" pitchFamily="2" charset="2"/>
              <a:buChar char="Ø"/>
            </a:pPr>
            <a:r>
              <a:rPr lang="en-US" sz="2400">
                <a:latin typeface="Times New Roman" pitchFamily="18" charset="0"/>
                <a:cs typeface="Times New Roman" pitchFamily="18" charset="0"/>
              </a:rPr>
              <a:t>Participants significantly improved in parenting communication from pre to 18-months; </a:t>
            </a:r>
            <a:r>
              <a:rPr lang="en-US" sz="2400" i="1">
                <a:latin typeface="Times New Roman" pitchFamily="18" charset="0"/>
                <a:cs typeface="Times New Roman" pitchFamily="18" charset="0"/>
              </a:rPr>
              <a:t>F</a:t>
            </a:r>
            <a:r>
              <a:rPr lang="en-US" sz="2400">
                <a:latin typeface="Times New Roman" pitchFamily="18" charset="0"/>
                <a:cs typeface="Times New Roman" pitchFamily="18" charset="0"/>
              </a:rPr>
              <a:t> (1,14) = 3.35, </a:t>
            </a:r>
            <a:r>
              <a:rPr lang="en-US" sz="2400" i="1">
                <a:latin typeface="Times New Roman" pitchFamily="18" charset="0"/>
                <a:cs typeface="Times New Roman" pitchFamily="18" charset="0"/>
              </a:rPr>
              <a:t>p</a:t>
            </a:r>
            <a:r>
              <a:rPr lang="en-US" sz="2400">
                <a:latin typeface="Times New Roman" pitchFamily="18" charset="0"/>
                <a:cs typeface="Times New Roman" pitchFamily="18" charset="0"/>
              </a:rPr>
              <a:t> &lt; .10.</a:t>
            </a:r>
          </a:p>
          <a:p>
            <a:pPr>
              <a:buClr>
                <a:srgbClr val="006600"/>
              </a:buClr>
              <a:buFont typeface="Wingdings" pitchFamily="2" charset="2"/>
              <a:buChar char="Ø"/>
            </a:pPr>
            <a:r>
              <a:rPr lang="en-US" sz="2400">
                <a:latin typeface="Times New Roman" pitchFamily="18" charset="0"/>
                <a:cs typeface="Times New Roman" pitchFamily="18" charset="0"/>
              </a:rPr>
              <a:t>No significant interaction was found (</a:t>
            </a:r>
            <a:r>
              <a:rPr lang="en-US" sz="2400" i="1">
                <a:latin typeface="Times New Roman" pitchFamily="18" charset="0"/>
                <a:cs typeface="Times New Roman" pitchFamily="18" charset="0"/>
              </a:rPr>
              <a:t>p</a:t>
            </a:r>
            <a:r>
              <a:rPr lang="en-US" sz="2400">
                <a:latin typeface="Times New Roman" pitchFamily="18" charset="0"/>
                <a:cs typeface="Times New Roman" pitchFamily="18" charset="0"/>
              </a:rPr>
              <a:t> &gt; .05); Improvement was found for both ethnicities.</a:t>
            </a:r>
          </a:p>
          <a:p>
            <a:pPr>
              <a:buClr>
                <a:srgbClr val="006600"/>
              </a:buClr>
            </a:pPr>
            <a:endParaRPr lang="en-US" sz="1800" i="1">
              <a:latin typeface="Times New Roman" pitchFamily="18" charset="0"/>
              <a:cs typeface="Times New Roman" pitchFamily="18" charset="0"/>
            </a:endParaRPr>
          </a:p>
          <a:p>
            <a:pPr>
              <a:buClr>
                <a:srgbClr val="006600"/>
              </a:buClr>
            </a:pPr>
            <a:endParaRPr lang="en-US" sz="1800" i="1">
              <a:latin typeface="Times New Roman" pitchFamily="18" charset="0"/>
              <a:cs typeface="Times New Roman" pitchFamily="18" charset="0"/>
            </a:endParaRPr>
          </a:p>
          <a:p>
            <a:pPr>
              <a:buClr>
                <a:srgbClr val="006600"/>
              </a:buClr>
            </a:pPr>
            <a:r>
              <a:rPr lang="en-US" sz="1800" i="1">
                <a:latin typeface="Times New Roman" pitchFamily="18" charset="0"/>
                <a:cs typeface="Times New Roman" pitchFamily="18" charset="0"/>
              </a:rPr>
              <a:t>*small sample size used in current analyses due to time lagged data collection and missing data; final analyses will account for missing data using growth modeling</a:t>
            </a:r>
          </a:p>
          <a:p>
            <a:pPr>
              <a:buClr>
                <a:srgbClr val="006600"/>
              </a:buClr>
            </a:pPr>
            <a:endParaRPr lang="en-US" sz="2400">
              <a:latin typeface="Times New Roman" pitchFamily="18" charset="0"/>
              <a:cs typeface="Times New Roman" pitchFamily="18" charset="0"/>
            </a:endParaRPr>
          </a:p>
        </p:txBody>
      </p:sp>
      <p:graphicFrame>
        <p:nvGraphicFramePr>
          <p:cNvPr id="14359" name="Chart 394"/>
          <p:cNvGraphicFramePr>
            <a:graphicFrameLocks/>
          </p:cNvGraphicFramePr>
          <p:nvPr/>
        </p:nvGraphicFramePr>
        <p:xfrm>
          <a:off x="30303788" y="6702425"/>
          <a:ext cx="13054012" cy="5580063"/>
        </p:xfrm>
        <a:graphic>
          <a:graphicData uri="http://schemas.openxmlformats.org/presentationml/2006/ole">
            <p:oleObj spid="_x0000_s14359" r:id="rId9" imgW="13058764" imgH="5578323" progId="Excel.Chart.8">
              <p:embed/>
            </p:oleObj>
          </a:graphicData>
        </a:graphic>
      </p:graphicFrame>
      <p:sp>
        <p:nvSpPr>
          <p:cNvPr id="14360" name="TextBox 395"/>
          <p:cNvSpPr txBox="1">
            <a:spLocks noChangeArrowheads="1"/>
          </p:cNvSpPr>
          <p:nvPr/>
        </p:nvSpPr>
        <p:spPr bwMode="auto">
          <a:xfrm>
            <a:off x="30303788" y="12573000"/>
            <a:ext cx="12977812" cy="1570038"/>
          </a:xfrm>
          <a:prstGeom prst="rect">
            <a:avLst/>
          </a:prstGeom>
          <a:noFill/>
          <a:ln w="9525">
            <a:noFill/>
            <a:miter lim="800000"/>
            <a:headEnd/>
            <a:tailEnd/>
          </a:ln>
        </p:spPr>
        <p:txBody>
          <a:bodyPr>
            <a:spAutoFit/>
          </a:bodyPr>
          <a:lstStyle/>
          <a:p>
            <a:pPr>
              <a:buClr>
                <a:srgbClr val="006600"/>
              </a:buClr>
              <a:buFont typeface="Wingdings" pitchFamily="2" charset="2"/>
              <a:buChar char="Ø"/>
            </a:pPr>
            <a:r>
              <a:rPr lang="en-US" sz="2400">
                <a:latin typeface="Times New Roman" pitchFamily="18" charset="0"/>
                <a:cs typeface="Times New Roman" pitchFamily="18" charset="0"/>
              </a:rPr>
              <a:t>Participants approached significant improvement on parenting communication from pre to 18-months;  </a:t>
            </a:r>
            <a:r>
              <a:rPr lang="en-US" sz="2400" i="1">
                <a:latin typeface="Times New Roman" pitchFamily="18" charset="0"/>
                <a:cs typeface="Times New Roman" pitchFamily="18" charset="0"/>
              </a:rPr>
              <a:t>F</a:t>
            </a:r>
            <a:r>
              <a:rPr lang="en-US" sz="2400">
                <a:latin typeface="Times New Roman" pitchFamily="18" charset="0"/>
                <a:cs typeface="Times New Roman" pitchFamily="18" charset="0"/>
              </a:rPr>
              <a:t> (1,12) = 2.71, </a:t>
            </a:r>
            <a:r>
              <a:rPr lang="en-US" sz="2400" i="1">
                <a:latin typeface="Times New Roman" pitchFamily="18" charset="0"/>
                <a:cs typeface="Times New Roman" pitchFamily="18" charset="0"/>
              </a:rPr>
              <a:t>p</a:t>
            </a:r>
            <a:r>
              <a:rPr lang="en-US" sz="2400">
                <a:latin typeface="Times New Roman" pitchFamily="18" charset="0"/>
                <a:cs typeface="Times New Roman" pitchFamily="18" charset="0"/>
              </a:rPr>
              <a:t> =.12.</a:t>
            </a:r>
          </a:p>
          <a:p>
            <a:pPr>
              <a:buClr>
                <a:srgbClr val="006600"/>
              </a:buClr>
              <a:buFont typeface="Wingdings" pitchFamily="2" charset="2"/>
              <a:buChar char="Ø"/>
            </a:pPr>
            <a:r>
              <a:rPr lang="en-US" sz="2400">
                <a:latin typeface="Times New Roman" pitchFamily="18" charset="0"/>
                <a:cs typeface="Times New Roman" pitchFamily="18" charset="0"/>
              </a:rPr>
              <a:t>No significant interaction was found (</a:t>
            </a:r>
            <a:r>
              <a:rPr lang="en-US" sz="2400" i="1">
                <a:latin typeface="Times New Roman" pitchFamily="18" charset="0"/>
                <a:cs typeface="Times New Roman" pitchFamily="18" charset="0"/>
              </a:rPr>
              <a:t>p</a:t>
            </a:r>
            <a:r>
              <a:rPr lang="en-US" sz="2400">
                <a:latin typeface="Times New Roman" pitchFamily="18" charset="0"/>
                <a:cs typeface="Times New Roman" pitchFamily="18" charset="0"/>
              </a:rPr>
              <a:t> &gt; .05) ; Improvement was found for both income levels.</a:t>
            </a:r>
          </a:p>
          <a:p>
            <a:pPr>
              <a:buClr>
                <a:srgbClr val="006600"/>
              </a:buClr>
              <a:buFont typeface="Wingdings" pitchFamily="2" charset="2"/>
              <a:buChar char="Ø"/>
            </a:pPr>
            <a:endParaRPr lang="en-US" sz="2400">
              <a:latin typeface="Times New Roman" pitchFamily="18" charset="0"/>
              <a:cs typeface="Times New Roman" pitchFamily="18" charset="0"/>
            </a:endParaRPr>
          </a:p>
        </p:txBody>
      </p:sp>
      <p:sp>
        <p:nvSpPr>
          <p:cNvPr id="10" name="TextBox 9"/>
          <p:cNvSpPr txBox="1"/>
          <p:nvPr/>
        </p:nvSpPr>
        <p:spPr>
          <a:xfrm>
            <a:off x="30327600" y="15163800"/>
            <a:ext cx="12930188" cy="10802938"/>
          </a:xfrm>
          <a:prstGeom prst="rect">
            <a:avLst/>
          </a:prstGeom>
          <a:noFill/>
          <a:ln>
            <a:solidFill>
              <a:srgbClr val="669900"/>
            </a:solidFill>
          </a:ln>
        </p:spPr>
        <p:txBody>
          <a:bodyPr>
            <a:spAutoFit/>
          </a:bodyPr>
          <a:lstStyle/>
          <a:p>
            <a:pPr>
              <a:buClr>
                <a:srgbClr val="006600"/>
              </a:buClr>
              <a:defRPr/>
            </a:pPr>
            <a:r>
              <a:rPr lang="en-US" sz="2400" b="1" dirty="0">
                <a:latin typeface="Times New Roman" pitchFamily="18" charset="0"/>
                <a:cs typeface="Times New Roman" pitchFamily="18" charset="0"/>
              </a:rPr>
              <a:t>Program Effectiveness</a:t>
            </a:r>
          </a:p>
          <a:p>
            <a:pPr marL="342900" indent="-342900">
              <a:buClr>
                <a:srgbClr val="006600"/>
              </a:buClr>
              <a:buFont typeface="Wingdings" pitchFamily="2" charset="2"/>
              <a:buChar char="Ø"/>
              <a:defRPr/>
            </a:pPr>
            <a:r>
              <a:rPr lang="en-US" sz="2400" dirty="0">
                <a:latin typeface="Times New Roman" pitchFamily="18" charset="0"/>
                <a:cs typeface="Times New Roman" pitchFamily="18" charset="0"/>
              </a:rPr>
              <a:t>In </a:t>
            </a:r>
            <a:r>
              <a:rPr lang="en-US" sz="2400" dirty="0">
                <a:latin typeface="Times New Roman" pitchFamily="18" charset="0"/>
                <a:cs typeface="Times New Roman" pitchFamily="18" charset="0"/>
              </a:rPr>
              <a:t>the current preliminary examination, </a:t>
            </a:r>
            <a:r>
              <a:rPr lang="en-US" sz="2400" dirty="0">
                <a:latin typeface="Times New Roman" pitchFamily="18" charset="0"/>
                <a:cs typeface="Times New Roman" pitchFamily="18" charset="0"/>
              </a:rPr>
              <a:t>improvements </a:t>
            </a:r>
            <a:r>
              <a:rPr lang="en-US" sz="2400" dirty="0">
                <a:latin typeface="Times New Roman" pitchFamily="18" charset="0"/>
                <a:cs typeface="Times New Roman" pitchFamily="18" charset="0"/>
              </a:rPr>
              <a:t>in handling of stress and parenting </a:t>
            </a:r>
            <a:r>
              <a:rPr lang="en-US" sz="2400" dirty="0">
                <a:latin typeface="Times New Roman" pitchFamily="18" charset="0"/>
                <a:cs typeface="Times New Roman" pitchFamily="18" charset="0"/>
              </a:rPr>
              <a:t>alliance were found at </a:t>
            </a:r>
            <a:r>
              <a:rPr lang="en-US" sz="2400" dirty="0">
                <a:latin typeface="Times New Roman" pitchFamily="18" charset="0"/>
                <a:cs typeface="Times New Roman" pitchFamily="18" charset="0"/>
              </a:rPr>
              <a:t>18-months post </a:t>
            </a:r>
            <a:r>
              <a:rPr lang="en-US" sz="2400" dirty="0">
                <a:latin typeface="Times New Roman" pitchFamily="18" charset="0"/>
                <a:cs typeface="Times New Roman" pitchFamily="18" charset="0"/>
              </a:rPr>
              <a:t>program across </a:t>
            </a:r>
            <a:r>
              <a:rPr lang="en-US" sz="2400" dirty="0">
                <a:latin typeface="Times New Roman" pitchFamily="18" charset="0"/>
                <a:cs typeface="Times New Roman" pitchFamily="18" charset="0"/>
              </a:rPr>
              <a:t>ethnicity and </a:t>
            </a:r>
            <a:r>
              <a:rPr lang="en-US" sz="2400" dirty="0">
                <a:latin typeface="Times New Roman" pitchFamily="18" charset="0"/>
                <a:cs typeface="Times New Roman" pitchFamily="18" charset="0"/>
              </a:rPr>
              <a:t>income. Improvement </a:t>
            </a:r>
            <a:r>
              <a:rPr lang="en-US" sz="2400" dirty="0">
                <a:latin typeface="Times New Roman" pitchFamily="18" charset="0"/>
                <a:cs typeface="Times New Roman" pitchFamily="18" charset="0"/>
              </a:rPr>
              <a:t>in parenting alliance is encouraging as this has been correlated to marital satisfaction and child adjustment (</a:t>
            </a:r>
            <a:r>
              <a:rPr lang="en-US" sz="2400" dirty="0" err="1">
                <a:latin typeface="Times New Roman" pitchFamily="18" charset="0"/>
                <a:cs typeface="Times New Roman" pitchFamily="18" charset="0"/>
              </a:rPr>
              <a:t>Abidin</a:t>
            </a:r>
            <a:r>
              <a:rPr lang="en-US" sz="2400" dirty="0">
                <a:latin typeface="Times New Roman" pitchFamily="18" charset="0"/>
                <a:cs typeface="Times New Roman" pitchFamily="18" charset="0"/>
              </a:rPr>
              <a:t> &amp; Brunner, 1995). </a:t>
            </a:r>
            <a:r>
              <a:rPr lang="en-US" sz="2400" dirty="0">
                <a:latin typeface="Times New Roman" pitchFamily="18" charset="0"/>
                <a:cs typeface="Times New Roman" pitchFamily="18" charset="0"/>
              </a:rPr>
              <a:t>Improvements </a:t>
            </a:r>
            <a:r>
              <a:rPr lang="en-US" sz="2400" dirty="0">
                <a:latin typeface="Times New Roman" pitchFamily="18" charset="0"/>
                <a:cs typeface="Times New Roman" pitchFamily="18" charset="0"/>
              </a:rPr>
              <a:t>in perceived stress are </a:t>
            </a:r>
            <a:r>
              <a:rPr lang="en-US" sz="2400" dirty="0">
                <a:latin typeface="Times New Roman" pitchFamily="18" charset="0"/>
                <a:cs typeface="Times New Roman" pitchFamily="18" charset="0"/>
              </a:rPr>
              <a:t>also promising </a:t>
            </a:r>
            <a:r>
              <a:rPr lang="en-US" sz="2400" dirty="0">
                <a:latin typeface="Times New Roman" pitchFamily="18" charset="0"/>
                <a:cs typeface="Times New Roman" pitchFamily="18" charset="0"/>
              </a:rPr>
              <a:t>as this detects how unpredictable, uncontrollable, and overloaded respondents find their </a:t>
            </a:r>
            <a:r>
              <a:rPr lang="en-US" sz="2400" dirty="0">
                <a:latin typeface="Times New Roman" pitchFamily="18" charset="0"/>
                <a:cs typeface="Times New Roman" pitchFamily="18" charset="0"/>
              </a:rPr>
              <a:t>lives; these changes are indicative of long-term meaningful relationship improvements.</a:t>
            </a:r>
            <a:endParaRPr lang="en-US" sz="2400" dirty="0">
              <a:latin typeface="Times New Roman" pitchFamily="18" charset="0"/>
              <a:cs typeface="Times New Roman" pitchFamily="18" charset="0"/>
            </a:endParaRPr>
          </a:p>
          <a:p>
            <a:pPr marL="342900" indent="-342900">
              <a:buClr>
                <a:srgbClr val="006600"/>
              </a:buClr>
              <a:buFont typeface="Wingdings" pitchFamily="2" charset="2"/>
              <a:buChar char="Ø"/>
              <a:defRPr/>
            </a:pPr>
            <a:endParaRPr lang="en-US" sz="2400" dirty="0">
              <a:latin typeface="Times New Roman" pitchFamily="18" charset="0"/>
              <a:cs typeface="Times New Roman" pitchFamily="18" charset="0"/>
            </a:endParaRPr>
          </a:p>
          <a:p>
            <a:pPr marL="342900" indent="-342900">
              <a:buClr>
                <a:srgbClr val="006600"/>
              </a:buClr>
              <a:buFont typeface="Wingdings" pitchFamily="2" charset="2"/>
              <a:buChar char="Ø"/>
              <a:defRPr/>
            </a:pPr>
            <a:r>
              <a:rPr lang="en-US" sz="2400" dirty="0">
                <a:latin typeface="Times New Roman" pitchFamily="18" charset="0"/>
                <a:cs typeface="Times New Roman" pitchFamily="18" charset="0"/>
              </a:rPr>
              <a:t>Further </a:t>
            </a:r>
            <a:r>
              <a:rPr lang="en-US" sz="2400" dirty="0">
                <a:latin typeface="Times New Roman" pitchFamily="18" charset="0"/>
                <a:cs typeface="Times New Roman" pitchFamily="18" charset="0"/>
              </a:rPr>
              <a:t>outcomes not </a:t>
            </a:r>
            <a:r>
              <a:rPr lang="en-US" sz="2400" dirty="0">
                <a:latin typeface="Times New Roman" pitchFamily="18" charset="0"/>
                <a:cs typeface="Times New Roman" pitchFamily="18" charset="0"/>
              </a:rPr>
              <a:t>shown </a:t>
            </a:r>
            <a:r>
              <a:rPr lang="en-US" sz="2400" dirty="0">
                <a:latin typeface="Times New Roman" pitchFamily="18" charset="0"/>
                <a:cs typeface="Times New Roman" pitchFamily="18" charset="0"/>
              </a:rPr>
              <a:t>here include improvement in Psychological Well-Being, Parenting  Self-Efficacy, </a:t>
            </a:r>
            <a:r>
              <a:rPr lang="en-US" sz="2400" dirty="0">
                <a:latin typeface="Times New Roman" pitchFamily="18" charset="0"/>
                <a:cs typeface="Times New Roman" pitchFamily="18" charset="0"/>
              </a:rPr>
              <a:t>Family Functioning, and </a:t>
            </a:r>
            <a:r>
              <a:rPr lang="en-US" sz="2400" dirty="0">
                <a:latin typeface="Times New Roman" pitchFamily="18" charset="0"/>
                <a:cs typeface="Times New Roman" pitchFamily="18" charset="0"/>
              </a:rPr>
              <a:t>Relationship </a:t>
            </a:r>
            <a:r>
              <a:rPr lang="en-US" sz="2400" dirty="0">
                <a:latin typeface="Times New Roman" pitchFamily="18" charset="0"/>
                <a:cs typeface="Times New Roman" pitchFamily="18" charset="0"/>
              </a:rPr>
              <a:t>Confidence. </a:t>
            </a:r>
            <a:r>
              <a:rPr lang="en-US" sz="2400" dirty="0">
                <a:latin typeface="Times New Roman" pitchFamily="18" charset="0"/>
                <a:cs typeface="Times New Roman" pitchFamily="18" charset="0"/>
              </a:rPr>
              <a:t>Participants also rate </a:t>
            </a:r>
            <a:r>
              <a:rPr lang="en-US" sz="2400" dirty="0">
                <a:latin typeface="Times New Roman" pitchFamily="18" charset="0"/>
                <a:cs typeface="Times New Roman" pitchFamily="18" charset="0"/>
              </a:rPr>
              <a:t>quality </a:t>
            </a:r>
            <a:r>
              <a:rPr lang="en-US" sz="2400" dirty="0">
                <a:latin typeface="Times New Roman" pitchFamily="18" charset="0"/>
                <a:cs typeface="Times New Roman" pitchFamily="18" charset="0"/>
              </a:rPr>
              <a:t>of the programming and instructors as </a:t>
            </a:r>
            <a:r>
              <a:rPr lang="en-US" sz="2400" dirty="0">
                <a:latin typeface="Times New Roman" pitchFamily="18" charset="0"/>
                <a:cs typeface="Times New Roman" pitchFamily="18" charset="0"/>
              </a:rPr>
              <a:t>high, </a:t>
            </a:r>
            <a:r>
              <a:rPr lang="en-US" sz="2400" dirty="0">
                <a:latin typeface="Times New Roman" pitchFamily="18" charset="0"/>
                <a:cs typeface="Times New Roman" pitchFamily="18" charset="0"/>
              </a:rPr>
              <a:t>and 90% would recommend the class to a friend. </a:t>
            </a:r>
            <a:endParaRPr lang="en-US" sz="2400" dirty="0">
              <a:latin typeface="Times New Roman" pitchFamily="18" charset="0"/>
              <a:cs typeface="Times New Roman" pitchFamily="18" charset="0"/>
            </a:endParaRPr>
          </a:p>
          <a:p>
            <a:pPr>
              <a:buClr>
                <a:srgbClr val="006600"/>
              </a:buClr>
              <a:defRPr/>
            </a:pPr>
            <a:endParaRPr lang="en-US" sz="2400" b="1" dirty="0">
              <a:latin typeface="Times New Roman" pitchFamily="18" charset="0"/>
              <a:cs typeface="Times New Roman" pitchFamily="18" charset="0"/>
            </a:endParaRPr>
          </a:p>
          <a:p>
            <a:pPr>
              <a:buClr>
                <a:srgbClr val="006600"/>
              </a:buClr>
              <a:defRPr/>
            </a:pPr>
            <a:r>
              <a:rPr lang="en-US" sz="2400" b="1" dirty="0">
                <a:latin typeface="Times New Roman" pitchFamily="18" charset="0"/>
                <a:cs typeface="Times New Roman" pitchFamily="18" charset="0"/>
              </a:rPr>
              <a:t>Ethnicity and Income</a:t>
            </a:r>
            <a:endParaRPr lang="en-US" sz="2400" b="1" dirty="0">
              <a:latin typeface="Times New Roman" pitchFamily="18" charset="0"/>
              <a:cs typeface="Times New Roman" pitchFamily="18" charset="0"/>
            </a:endParaRPr>
          </a:p>
          <a:p>
            <a:pPr marL="342900" indent="-342900">
              <a:buClr>
                <a:srgbClr val="006600"/>
              </a:buClr>
              <a:buFont typeface="Wingdings" pitchFamily="2" charset="2"/>
              <a:buChar char="Ø"/>
              <a:defRPr/>
            </a:pPr>
            <a:r>
              <a:rPr lang="en-US" sz="2400" dirty="0">
                <a:latin typeface="Times New Roman" pitchFamily="18" charset="0"/>
                <a:cs typeface="Times New Roman" pitchFamily="18" charset="0"/>
              </a:rPr>
              <a:t>Noteworthy </a:t>
            </a:r>
            <a:r>
              <a:rPr lang="en-US" sz="2400" dirty="0">
                <a:latin typeface="Times New Roman" pitchFamily="18" charset="0"/>
                <a:cs typeface="Times New Roman" pitchFamily="18" charset="0"/>
              </a:rPr>
              <a:t>is that over half of our participants are minority and fall below poverty. Analysis included an examination of income and ethnicity on outcomes with no significance found (</a:t>
            </a:r>
            <a:r>
              <a:rPr lang="en-US" sz="2400" i="1" dirty="0">
                <a:latin typeface="Times New Roman" pitchFamily="18" charset="0"/>
                <a:cs typeface="Times New Roman" pitchFamily="18" charset="0"/>
              </a:rPr>
              <a:t>p</a:t>
            </a:r>
            <a:r>
              <a:rPr lang="en-US" sz="2400" dirty="0">
                <a:latin typeface="Times New Roman" pitchFamily="18" charset="0"/>
                <a:cs typeface="Times New Roman" pitchFamily="18" charset="0"/>
              </a:rPr>
              <a:t> &gt; .05); </a:t>
            </a:r>
            <a:r>
              <a:rPr lang="en-US" sz="2400" dirty="0">
                <a:latin typeface="Times New Roman" pitchFamily="18" charset="0"/>
                <a:cs typeface="Times New Roman" pitchFamily="18" charset="0"/>
              </a:rPr>
              <a:t>indicating that </a:t>
            </a:r>
            <a:r>
              <a:rPr lang="en-US" sz="2400" dirty="0">
                <a:latin typeface="Times New Roman" pitchFamily="18" charset="0"/>
                <a:cs typeface="Times New Roman" pitchFamily="18" charset="0"/>
              </a:rPr>
              <a:t>programming is equally effective across income and ethnicity. One of the many strengths of our study is its ability to successfully reach out to and serve this at risk population. </a:t>
            </a:r>
            <a:endParaRPr lang="en-US" sz="2400" dirty="0">
              <a:latin typeface="Times New Roman" pitchFamily="18" charset="0"/>
              <a:cs typeface="Times New Roman" pitchFamily="18" charset="0"/>
            </a:endParaRPr>
          </a:p>
          <a:p>
            <a:pPr marL="342900" indent="-342900">
              <a:buClr>
                <a:srgbClr val="006600"/>
              </a:buClr>
              <a:buFont typeface="Wingdings" pitchFamily="2" charset="2"/>
              <a:buChar char="Ø"/>
              <a:defRPr/>
            </a:pPr>
            <a:endParaRPr lang="en-US" sz="2400" dirty="0">
              <a:latin typeface="Times New Roman" pitchFamily="18" charset="0"/>
              <a:cs typeface="Times New Roman" pitchFamily="18" charset="0"/>
            </a:endParaRPr>
          </a:p>
          <a:p>
            <a:pPr>
              <a:buClr>
                <a:srgbClr val="006600"/>
              </a:buClr>
              <a:defRPr/>
            </a:pPr>
            <a:r>
              <a:rPr lang="en-US" sz="2400" b="1" dirty="0">
                <a:latin typeface="Times New Roman" pitchFamily="18" charset="0"/>
                <a:cs typeface="Times New Roman" pitchFamily="18" charset="0"/>
              </a:rPr>
              <a:t>Conclusion</a:t>
            </a:r>
            <a:endParaRPr lang="en-US" sz="2400" b="1" dirty="0">
              <a:latin typeface="Times New Roman" pitchFamily="18" charset="0"/>
              <a:cs typeface="Times New Roman" pitchFamily="18" charset="0"/>
            </a:endParaRPr>
          </a:p>
          <a:p>
            <a:pPr marL="404813" indent="-342900">
              <a:buClr>
                <a:srgbClr val="006600"/>
              </a:buClr>
              <a:buFont typeface="Wingdings" pitchFamily="2" charset="2"/>
              <a:buChar char="Ø"/>
              <a:defRPr/>
            </a:pPr>
            <a:r>
              <a:rPr lang="en-US" sz="2400" dirty="0">
                <a:latin typeface="Times New Roman" pitchFamily="18" charset="0"/>
                <a:cs typeface="Times New Roman" pitchFamily="18" charset="0"/>
              </a:rPr>
              <a:t>As </a:t>
            </a:r>
            <a:r>
              <a:rPr lang="en-US" sz="2400" dirty="0">
                <a:latin typeface="Times New Roman" pitchFamily="18" charset="0"/>
                <a:cs typeface="Times New Roman" pitchFamily="18" charset="0"/>
              </a:rPr>
              <a:t>research has shown a need for helping </a:t>
            </a:r>
            <a:r>
              <a:rPr lang="en-US" sz="2400" dirty="0">
                <a:latin typeface="Times New Roman" pitchFamily="18" charset="0"/>
                <a:cs typeface="Times New Roman" pitchFamily="18" charset="0"/>
              </a:rPr>
              <a:t>diverse</a:t>
            </a:r>
          </a:p>
          <a:p>
            <a:pPr marL="61913">
              <a:buClr>
                <a:srgbClr val="006600"/>
              </a:buClr>
              <a:defRPr/>
            </a:pP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rPr>
              <a:t>   individuals </a:t>
            </a:r>
            <a:r>
              <a:rPr lang="en-US" sz="2400" dirty="0">
                <a:latin typeface="Times New Roman" pitchFamily="18" charset="0"/>
                <a:cs typeface="Times New Roman" pitchFamily="18" charset="0"/>
              </a:rPr>
              <a:t>improve their relationship skills and </a:t>
            </a:r>
            <a:endParaRPr lang="en-US" sz="2400" dirty="0">
              <a:latin typeface="Times New Roman" pitchFamily="18" charset="0"/>
              <a:cs typeface="Times New Roman" pitchFamily="18" charset="0"/>
            </a:endParaRPr>
          </a:p>
          <a:p>
            <a:pPr marL="61913">
              <a:buClr>
                <a:srgbClr val="006600"/>
              </a:buClr>
              <a:defRPr/>
            </a:pP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rPr>
              <a:t>   functioning (e.g., Knox &amp; Fein, 2008), we are </a:t>
            </a:r>
          </a:p>
          <a:p>
            <a:pPr marL="61913">
              <a:buClr>
                <a:srgbClr val="006600"/>
              </a:buClr>
              <a:defRPr/>
            </a:pP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rPr>
              <a:t>   heartened to show long lasting program effects with </a:t>
            </a:r>
          </a:p>
          <a:p>
            <a:pPr marL="61913">
              <a:buClr>
                <a:srgbClr val="006600"/>
              </a:buClr>
              <a:defRPr/>
            </a:pPr>
            <a:r>
              <a:rPr lang="en-US" sz="2400" dirty="0">
                <a:latin typeface="Times New Roman" pitchFamily="18" charset="0"/>
                <a:cs typeface="Times New Roman" pitchFamily="18" charset="0"/>
              </a:rPr>
              <a:t>    these at risk groups.</a:t>
            </a:r>
          </a:p>
          <a:p>
            <a:pPr>
              <a:buClr>
                <a:srgbClr val="006600"/>
              </a:buClr>
              <a:defRPr/>
            </a:pPr>
            <a:endParaRPr lang="en-US" sz="2400" b="1" dirty="0">
              <a:latin typeface="Times New Roman" pitchFamily="18" charset="0"/>
              <a:cs typeface="Times New Roman" pitchFamily="18" charset="0"/>
            </a:endParaRPr>
          </a:p>
          <a:p>
            <a:pPr marL="342900" indent="-342900">
              <a:buClr>
                <a:srgbClr val="006600"/>
              </a:buClr>
              <a:buFont typeface="Wingdings" pitchFamily="2" charset="2"/>
              <a:buChar char="Ø"/>
              <a:defRPr/>
            </a:pPr>
            <a:r>
              <a:rPr lang="en-US" sz="2400" dirty="0">
                <a:latin typeface="Times New Roman" pitchFamily="18" charset="0"/>
                <a:cs typeface="Times New Roman" pitchFamily="18" charset="0"/>
              </a:rPr>
              <a:t>We believe networking with local agencies </a:t>
            </a:r>
          </a:p>
          <a:p>
            <a:pPr>
              <a:buClr>
                <a:srgbClr val="006600"/>
              </a:buClr>
              <a:defRPr/>
            </a:pP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rPr>
              <a:t>    and the one-on-one approach taken by FSAC is </a:t>
            </a:r>
          </a:p>
          <a:p>
            <a:pPr>
              <a:buClr>
                <a:srgbClr val="006600"/>
              </a:buClr>
              <a:defRPr/>
            </a:pPr>
            <a:r>
              <a:rPr lang="en-US" sz="2400" dirty="0">
                <a:latin typeface="Times New Roman" pitchFamily="18" charset="0"/>
                <a:cs typeface="Times New Roman" pitchFamily="18" charset="0"/>
              </a:rPr>
              <a:t>     key to success with a diverse population.</a:t>
            </a:r>
            <a:endParaRPr lang="en-US" sz="2400" dirty="0">
              <a:latin typeface="Times New Roman" pitchFamily="18" charset="0"/>
              <a:cs typeface="Times New Roman" pitchFamily="18" charset="0"/>
            </a:endParaRPr>
          </a:p>
          <a:p>
            <a:pPr>
              <a:buClr>
                <a:srgbClr val="006600"/>
              </a:buClr>
              <a:buFont typeface="Wingdings" pitchFamily="2" charset="2"/>
              <a:buChar char="Ø"/>
              <a:defRPr/>
            </a:pPr>
            <a:endParaRPr lang="en-US" sz="2400" dirty="0">
              <a:latin typeface="Times New Roman" pitchFamily="18" charset="0"/>
              <a:cs typeface="Times New Roman" pitchFamily="18" charset="0"/>
            </a:endParaRPr>
          </a:p>
        </p:txBody>
      </p:sp>
      <p:sp>
        <p:nvSpPr>
          <p:cNvPr id="14362" name="TextBox 10"/>
          <p:cNvSpPr txBox="1">
            <a:spLocks noChangeArrowheads="1"/>
          </p:cNvSpPr>
          <p:nvPr/>
        </p:nvSpPr>
        <p:spPr bwMode="auto">
          <a:xfrm>
            <a:off x="49072800" y="7162800"/>
            <a:ext cx="13716000" cy="1046163"/>
          </a:xfrm>
          <a:prstGeom prst="rect">
            <a:avLst/>
          </a:prstGeom>
          <a:noFill/>
          <a:ln w="9525">
            <a:noFill/>
            <a:miter lim="800000"/>
            <a:headEnd/>
            <a:tailEnd/>
          </a:ln>
        </p:spPr>
        <p:txBody>
          <a:bodyPr>
            <a:spAutoFit/>
          </a:bodyPr>
          <a:lstStyle/>
          <a:p>
            <a:endParaRPr lang="en-US" sz="3200"/>
          </a:p>
          <a:p>
            <a:endParaRPr lang="en-US"/>
          </a:p>
        </p:txBody>
      </p:sp>
      <p:pic>
        <p:nvPicPr>
          <p:cNvPr id="1028" name="Picture 4"/>
          <p:cNvPicPr>
            <a:picLocks noChangeAspect="1" noChangeArrowheads="1"/>
          </p:cNvPicPr>
          <p:nvPr/>
        </p:nvPicPr>
        <p:blipFill>
          <a:blip r:embed="rId10" cstate="print">
            <a:extLst>
              <a:ext uri="{28A0092B-C50C-407E-A947-70E740481C1C}"/>
            </a:extLst>
          </a:blip>
          <a:srcRect/>
          <a:stretch>
            <a:fillRect/>
          </a:stretch>
        </p:blipFill>
        <p:spPr bwMode="auto">
          <a:xfrm>
            <a:off x="8534399" y="12102663"/>
            <a:ext cx="5782933" cy="3518337"/>
          </a:xfrm>
          <a:prstGeom prst="rect">
            <a:avLst/>
          </a:prstGeom>
          <a:ln>
            <a:noFill/>
          </a:ln>
          <a:effectLst>
            <a:softEdge rad="112500"/>
          </a:effectLst>
          <a:extLst>
            <a:ext uri="{909E8E84-426E-40DD-AFC4-6F175D3DCCD1}"/>
            <a:ext uri="{91240B29-F687-4F45-9708-019B960494DF}"/>
            <a:ext uri="{AF507438-7753-43E0-B8FC-AC1667EBCBE1}"/>
          </a:extLst>
        </p:spPr>
      </p:pic>
      <p:pic>
        <p:nvPicPr>
          <p:cNvPr id="1030" name="Picture 6"/>
          <p:cNvPicPr>
            <a:picLocks noChangeAspect="1" noChangeArrowheads="1"/>
          </p:cNvPicPr>
          <p:nvPr/>
        </p:nvPicPr>
        <p:blipFill>
          <a:blip r:embed="rId11" cstate="print">
            <a:extLst>
              <a:ext uri="{28A0092B-C50C-407E-A947-70E740481C1C}"/>
            </a:extLst>
          </a:blip>
          <a:srcRect/>
          <a:stretch>
            <a:fillRect/>
          </a:stretch>
        </p:blipFill>
        <p:spPr bwMode="auto">
          <a:xfrm>
            <a:off x="37261800" y="21717000"/>
            <a:ext cx="5424272" cy="3995041"/>
          </a:xfrm>
          <a:prstGeom prst="rect">
            <a:avLst/>
          </a:prstGeom>
          <a:ln>
            <a:noFill/>
          </a:ln>
          <a:effectLst>
            <a:softEdge rad="112500"/>
          </a:effectLst>
          <a:extLst>
            <a:ext uri="{909E8E84-426E-40DD-AFC4-6F175D3DCCD1}"/>
            <a:ext uri="{91240B29-F687-4F45-9708-019B960494DF}"/>
            <a:ext uri="{AF507438-7753-43E0-B8FC-AC1667EBCBE1}"/>
          </a:extLst>
        </p:spPr>
      </p:pic>
      <p:sp>
        <p:nvSpPr>
          <p:cNvPr id="33" name="TextBox 32"/>
          <p:cNvSpPr txBox="1"/>
          <p:nvPr/>
        </p:nvSpPr>
        <p:spPr>
          <a:xfrm>
            <a:off x="30362271" y="26589446"/>
            <a:ext cx="12853800" cy="5632311"/>
          </a:xfrm>
          <a:prstGeom prst="rect">
            <a:avLst/>
          </a:prstGeom>
          <a:gradFill>
            <a:gsLst>
              <a:gs pos="0">
                <a:srgbClr val="DDEBCF"/>
              </a:gs>
              <a:gs pos="81000">
                <a:srgbClr val="9CB86E">
                  <a:alpha val="25000"/>
                </a:srgbClr>
              </a:gs>
              <a:gs pos="100000">
                <a:srgbClr val="156B13"/>
              </a:gs>
            </a:gsLst>
            <a:lin ang="5400000" scaled="0"/>
          </a:gradFill>
          <a:ln>
            <a:solidFill>
              <a:srgbClr val="669900"/>
            </a:solidFill>
          </a:ln>
        </p:spPr>
        <p:txBody>
          <a:bodyPr>
            <a:spAutoFit/>
          </a:bodyPr>
          <a:lstStyle/>
          <a:p>
            <a:pPr>
              <a:defRPr/>
            </a:pPr>
            <a:r>
              <a:rPr lang="en-US" sz="2400" b="1" i="1" dirty="0">
                <a:solidFill>
                  <a:srgbClr val="002060"/>
                </a:solidFill>
                <a:latin typeface="Times New Roman" pitchFamily="18" charset="0"/>
                <a:cs typeface="Times New Roman" pitchFamily="18" charset="0"/>
              </a:rPr>
              <a:t>Participant Quotes</a:t>
            </a:r>
          </a:p>
          <a:p>
            <a:pPr marL="342900" indent="-342900">
              <a:lnSpc>
                <a:spcPct val="150000"/>
              </a:lnSpc>
              <a:buFont typeface="Arial" pitchFamily="34" charset="0"/>
              <a:buChar char="•"/>
              <a:defRPr/>
            </a:pPr>
            <a:r>
              <a:rPr lang="en-US" sz="2400" i="1" dirty="0">
                <a:solidFill>
                  <a:srgbClr val="002060"/>
                </a:solidFill>
                <a:latin typeface="Times New Roman" pitchFamily="18" charset="0"/>
                <a:cs typeface="Times New Roman" pitchFamily="18" charset="0"/>
              </a:rPr>
              <a:t>“I </a:t>
            </a:r>
            <a:r>
              <a:rPr lang="en-US" sz="2400" i="1" dirty="0">
                <a:solidFill>
                  <a:srgbClr val="002060"/>
                </a:solidFill>
                <a:latin typeface="Times New Roman" pitchFamily="18" charset="0"/>
                <a:cs typeface="Times New Roman" pitchFamily="18" charset="0"/>
              </a:rPr>
              <a:t>feel I have a deeper connection with my children and </a:t>
            </a:r>
            <a:r>
              <a:rPr lang="en-US" sz="2400" i="1" dirty="0">
                <a:solidFill>
                  <a:srgbClr val="002060"/>
                </a:solidFill>
                <a:latin typeface="Times New Roman" pitchFamily="18" charset="0"/>
                <a:cs typeface="Times New Roman" pitchFamily="18" charset="0"/>
              </a:rPr>
              <a:t>spouse.”</a:t>
            </a:r>
          </a:p>
          <a:p>
            <a:pPr marL="342900" indent="-342900">
              <a:lnSpc>
                <a:spcPct val="150000"/>
              </a:lnSpc>
              <a:buFont typeface="Arial" pitchFamily="34" charset="0"/>
              <a:buChar char="•"/>
              <a:defRPr/>
            </a:pPr>
            <a:r>
              <a:rPr lang="en-US" sz="2400" i="1" dirty="0">
                <a:solidFill>
                  <a:srgbClr val="002060"/>
                </a:solidFill>
                <a:latin typeface="Times New Roman" pitchFamily="18" charset="0"/>
                <a:cs typeface="Times New Roman" pitchFamily="18" charset="0"/>
              </a:rPr>
              <a:t>“I </a:t>
            </a:r>
            <a:r>
              <a:rPr lang="en-US" sz="2400" i="1" dirty="0">
                <a:solidFill>
                  <a:srgbClr val="002060"/>
                </a:solidFill>
                <a:latin typeface="Times New Roman" pitchFamily="18" charset="0"/>
                <a:cs typeface="Times New Roman" pitchFamily="18" charset="0"/>
              </a:rPr>
              <a:t>feel that the class has helped me learn how to communicate better as a mother and as a </a:t>
            </a:r>
            <a:r>
              <a:rPr lang="en-US" sz="2400" i="1" dirty="0">
                <a:solidFill>
                  <a:srgbClr val="002060"/>
                </a:solidFill>
                <a:latin typeface="Times New Roman" pitchFamily="18" charset="0"/>
                <a:cs typeface="Times New Roman" pitchFamily="18" charset="0"/>
              </a:rPr>
              <a:t>partner.” </a:t>
            </a:r>
          </a:p>
          <a:p>
            <a:pPr marL="342900" indent="-342900">
              <a:lnSpc>
                <a:spcPct val="150000"/>
              </a:lnSpc>
              <a:buFont typeface="Arial" pitchFamily="34" charset="0"/>
              <a:buChar char="•"/>
              <a:defRPr/>
            </a:pPr>
            <a:r>
              <a:rPr lang="en-US" sz="2400" i="1" dirty="0">
                <a:solidFill>
                  <a:srgbClr val="002060"/>
                </a:solidFill>
                <a:latin typeface="Times New Roman" pitchFamily="18" charset="0"/>
                <a:cs typeface="Times New Roman" pitchFamily="18" charset="0"/>
              </a:rPr>
              <a:t>“The class gave me motivation that I can do it and that there are resources and people who can </a:t>
            </a:r>
            <a:r>
              <a:rPr lang="en-US" sz="2400" i="1" dirty="0">
                <a:solidFill>
                  <a:srgbClr val="002060"/>
                </a:solidFill>
                <a:latin typeface="Times New Roman" pitchFamily="18" charset="0"/>
                <a:cs typeface="Times New Roman" pitchFamily="18" charset="0"/>
              </a:rPr>
              <a:t>help.”    </a:t>
            </a:r>
            <a:endParaRPr lang="en-US" sz="2400" i="1" dirty="0">
              <a:solidFill>
                <a:srgbClr val="002060"/>
              </a:solidFill>
              <a:latin typeface="Times New Roman" pitchFamily="18" charset="0"/>
              <a:cs typeface="Times New Roman" pitchFamily="18" charset="0"/>
            </a:endParaRPr>
          </a:p>
          <a:p>
            <a:pPr marL="342900" indent="-342900">
              <a:lnSpc>
                <a:spcPct val="150000"/>
              </a:lnSpc>
              <a:buFont typeface="Arial" pitchFamily="34" charset="0"/>
              <a:buChar char="•"/>
              <a:defRPr/>
            </a:pPr>
            <a:r>
              <a:rPr lang="en-US" sz="2400" i="1" dirty="0">
                <a:solidFill>
                  <a:srgbClr val="002060"/>
                </a:solidFill>
                <a:latin typeface="Times New Roman" pitchFamily="18" charset="0"/>
                <a:cs typeface="Times New Roman" pitchFamily="18" charset="0"/>
              </a:rPr>
              <a:t>“</a:t>
            </a:r>
            <a:r>
              <a:rPr lang="en-US" sz="2400" i="1" dirty="0">
                <a:solidFill>
                  <a:srgbClr val="002060"/>
                </a:solidFill>
                <a:latin typeface="Times New Roman" pitchFamily="18" charset="0"/>
                <a:cs typeface="Times New Roman" pitchFamily="18" charset="0"/>
              </a:rPr>
              <a:t>I learned to never give up as a parent because we have very </a:t>
            </a:r>
            <a:r>
              <a:rPr lang="en-US" sz="2400" i="1" dirty="0">
                <a:solidFill>
                  <a:srgbClr val="002060"/>
                </a:solidFill>
                <a:latin typeface="Times New Roman" pitchFamily="18" charset="0"/>
                <a:cs typeface="Times New Roman" pitchFamily="18" charset="0"/>
              </a:rPr>
              <a:t> </a:t>
            </a:r>
            <a:r>
              <a:rPr lang="en-US" sz="2400" i="1" dirty="0">
                <a:solidFill>
                  <a:srgbClr val="002060"/>
                </a:solidFill>
                <a:latin typeface="Times New Roman" pitchFamily="18" charset="0"/>
                <a:cs typeface="Times New Roman" pitchFamily="18" charset="0"/>
              </a:rPr>
              <a:t>important </a:t>
            </a:r>
            <a:r>
              <a:rPr lang="en-US" sz="2400" i="1" dirty="0">
                <a:solidFill>
                  <a:srgbClr val="002060"/>
                </a:solidFill>
                <a:latin typeface="Times New Roman" pitchFamily="18" charset="0"/>
                <a:cs typeface="Times New Roman" pitchFamily="18" charset="0"/>
              </a:rPr>
              <a:t>responsibilities.”</a:t>
            </a:r>
            <a:r>
              <a:rPr lang="en-US" sz="2400" b="1" i="1" dirty="0">
                <a:solidFill>
                  <a:srgbClr val="002060"/>
                </a:solidFill>
                <a:latin typeface="Times New Roman" pitchFamily="18" charset="0"/>
                <a:cs typeface="Times New Roman" pitchFamily="18" charset="0"/>
              </a:rPr>
              <a:t> </a:t>
            </a:r>
            <a:endParaRPr lang="en-US" sz="2400" b="1" i="1" dirty="0">
              <a:solidFill>
                <a:srgbClr val="002060"/>
              </a:solidFill>
              <a:latin typeface="Times New Roman" pitchFamily="18" charset="0"/>
              <a:cs typeface="Times New Roman" pitchFamily="18" charset="0"/>
            </a:endParaRPr>
          </a:p>
          <a:p>
            <a:pPr marL="342900" indent="-342900">
              <a:lnSpc>
                <a:spcPct val="150000"/>
              </a:lnSpc>
              <a:buFont typeface="Arial" pitchFamily="34" charset="0"/>
              <a:buChar char="•"/>
              <a:defRPr/>
            </a:pPr>
            <a:r>
              <a:rPr lang="en-US" sz="2400" i="1" dirty="0">
                <a:solidFill>
                  <a:srgbClr val="002060"/>
                </a:solidFill>
                <a:latin typeface="Times New Roman" pitchFamily="18" charset="0"/>
                <a:cs typeface="Times New Roman" pitchFamily="18" charset="0"/>
              </a:rPr>
              <a:t>“</a:t>
            </a:r>
            <a:r>
              <a:rPr lang="en-US" sz="2400" i="1" dirty="0">
                <a:solidFill>
                  <a:srgbClr val="002060"/>
                </a:solidFill>
                <a:latin typeface="Times New Roman" pitchFamily="18" charset="0"/>
                <a:cs typeface="Times New Roman" pitchFamily="18" charset="0"/>
              </a:rPr>
              <a:t>I am more confident in the decisions and choices I have made with my children. I am enjoying being a </a:t>
            </a:r>
            <a:r>
              <a:rPr lang="en-US" sz="2400" i="1" dirty="0">
                <a:solidFill>
                  <a:srgbClr val="002060"/>
                </a:solidFill>
                <a:latin typeface="Times New Roman" pitchFamily="18" charset="0"/>
                <a:cs typeface="Times New Roman" pitchFamily="18" charset="0"/>
              </a:rPr>
              <a:t>parent.”</a:t>
            </a:r>
            <a:r>
              <a:rPr lang="en-US" sz="2400" b="1" i="1" dirty="0">
                <a:solidFill>
                  <a:srgbClr val="002060"/>
                </a:solidFill>
                <a:latin typeface="Times New Roman" pitchFamily="18" charset="0"/>
                <a:cs typeface="Times New Roman" pitchFamily="18" charset="0"/>
              </a:rPr>
              <a:t>        </a:t>
            </a:r>
          </a:p>
          <a:p>
            <a:pPr marL="342900" indent="-342900">
              <a:lnSpc>
                <a:spcPct val="150000"/>
              </a:lnSpc>
              <a:buFont typeface="Arial" pitchFamily="34" charset="0"/>
              <a:buChar char="•"/>
              <a:defRPr/>
            </a:pPr>
            <a:r>
              <a:rPr lang="en-US" sz="2400" i="1" dirty="0">
                <a:solidFill>
                  <a:srgbClr val="002060"/>
                </a:solidFill>
                <a:latin typeface="Times New Roman" pitchFamily="18" charset="0"/>
                <a:cs typeface="Times New Roman" pitchFamily="18" charset="0"/>
              </a:rPr>
              <a:t>“I have learned to listen more to my </a:t>
            </a:r>
            <a:r>
              <a:rPr lang="en-US" sz="2400" i="1" dirty="0">
                <a:solidFill>
                  <a:srgbClr val="002060"/>
                </a:solidFill>
                <a:latin typeface="Times New Roman" pitchFamily="18" charset="0"/>
                <a:cs typeface="Times New Roman" pitchFamily="18" charset="0"/>
              </a:rPr>
              <a:t>partner.”  </a:t>
            </a:r>
            <a:endParaRPr lang="en-US" sz="2400" i="1" dirty="0">
              <a:solidFill>
                <a:srgbClr val="002060"/>
              </a:solidFill>
              <a:latin typeface="Times New Roman" pitchFamily="18" charset="0"/>
              <a:cs typeface="Times New Roman" pitchFamily="18" charset="0"/>
            </a:endParaRPr>
          </a:p>
          <a:p>
            <a:pPr>
              <a:defRPr/>
            </a:pPr>
            <a:r>
              <a:rPr lang="en-US" sz="2400" b="1" i="1" dirty="0">
                <a:solidFill>
                  <a:srgbClr val="002060"/>
                </a:solidFill>
                <a:latin typeface="Times New Roman" pitchFamily="18" charset="0"/>
                <a:cs typeface="Times New Roman" pitchFamily="18" charset="0"/>
              </a:rPr>
              <a:t>                                                                                                                                                                                                                                                                                                                                                                                                                                                                                                                                                                                                                                                                                                                                                                                                                                                                                                                                                                       </a:t>
            </a:r>
            <a:endParaRPr lang="en-US" sz="2400" b="1" i="1" dirty="0">
              <a:solidFill>
                <a:srgbClr val="002060"/>
              </a:solidFill>
              <a:latin typeface="Times New Roman" pitchFamily="18" charset="0"/>
              <a:cs typeface="Times New Roman" pitchFamily="18" charset="0"/>
            </a:endParaRPr>
          </a:p>
          <a:p>
            <a:pPr marL="342900" indent="-342900">
              <a:buFont typeface="Arial" pitchFamily="34" charset="0"/>
              <a:buChar char="•"/>
              <a:defRPr/>
            </a:pPr>
            <a:endParaRPr lang="en-US" sz="2400" i="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99B81DC949BE4E96F322D3FB1FE200" ma:contentTypeVersion="0" ma:contentTypeDescription="Create a new document." ma:contentTypeScope="" ma:versionID="239db721f4bc8e6981b27daedeee542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AEBCB3B-0CEC-4AAB-AD78-F265B705732E}">
  <ds:schemaRefs>
    <ds:schemaRef ds:uri="http://schemas.microsoft.com/sharepoint/v3/contenttype/forms"/>
  </ds:schemaRefs>
</ds:datastoreItem>
</file>

<file path=customXml/itemProps2.xml><?xml version="1.0" encoding="utf-8"?>
<ds:datastoreItem xmlns:ds="http://schemas.openxmlformats.org/officeDocument/2006/customXml" ds:itemID="{8BE9C2A3-012D-4FCE-A069-E095A50496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1A6CC68-AFDE-4148-90FA-C8930C951245}">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542</TotalTime>
  <Words>1177</Words>
  <Application>Microsoft Office PowerPoint</Application>
  <PresentationFormat>Custom</PresentationFormat>
  <Paragraphs>78</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Times New Roman</vt:lpstr>
      <vt:lpstr>Calibri</vt:lpstr>
      <vt:lpstr>Wingdings</vt:lpstr>
      <vt:lpstr>Default Design</vt:lpstr>
      <vt:lpstr>Microsoft Excel Chart</vt:lpstr>
      <vt:lpstr>Slide 1</vt:lpstr>
    </vt:vector>
  </TitlesOfParts>
  <Company>Graphicsland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 D 36 by 54</dc:title>
  <dc:creator>Cindy Kranz</dc:creator>
  <cp:lastModifiedBy>michelle.clune</cp:lastModifiedBy>
  <cp:revision>72</cp:revision>
  <dcterms:created xsi:type="dcterms:W3CDTF">2004-07-27T19:46:06Z</dcterms:created>
  <dcterms:modified xsi:type="dcterms:W3CDTF">2011-08-31T15:43:51Z</dcterms:modified>
</cp:coreProperties>
</file>