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49377600" cy="329184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92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92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92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92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26B56"/>
    <a:srgbClr val="3F8DE2"/>
    <a:srgbClr val="FFD266"/>
    <a:srgbClr val="E8ECF0"/>
    <a:srgbClr val="CDD7DF"/>
    <a:srgbClr val="CDD7E0"/>
    <a:srgbClr val="2A5767"/>
    <a:srgbClr val="00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6716" autoAdjust="0"/>
  </p:normalViewPr>
  <p:slideViewPr>
    <p:cSldViewPr>
      <p:cViewPr varScale="1">
        <p:scale>
          <a:sx n="22" d="100"/>
          <a:sy n="22" d="100"/>
        </p:scale>
        <p:origin x="-1308" y="-198"/>
      </p:cViewPr>
      <p:guideLst>
        <p:guide orient="horz" pos="10371"/>
        <p:guide pos="155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288" y="-112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defTabSz="928688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defTabSz="928688" eaLnBrk="0" hangingPunct="0">
              <a:defRPr sz="1200"/>
            </a:lvl1pPr>
          </a:lstStyle>
          <a:p>
            <a:fld id="{1CCFF752-02A2-4BE6-8C6D-00B4349ACFBF}" type="datetime1">
              <a:rPr lang="en-US"/>
              <a:pPr/>
              <a:t>8/31/2011</a:t>
            </a:fld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defTabSz="928688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defTabSz="928688" eaLnBrk="0" hangingPunct="0">
              <a:defRPr sz="1200"/>
            </a:lvl1pPr>
          </a:lstStyle>
          <a:p>
            <a:fld id="{A72C0568-EC9F-4E30-AFDD-D9CABF805EF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92175" y="698500"/>
            <a:ext cx="5227638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1499DB63-CA99-4B82-B938-86CB0DDEFE0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E91986-EE5C-4268-BDCD-774119AF7E05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3640" y="10226675"/>
            <a:ext cx="41970325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07275" y="18653126"/>
            <a:ext cx="34563050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44CE49-FB84-4E0C-9659-B5221EB9FC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2710D5-00F7-4BA0-9CDB-BAEAD7223D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798125" y="1322388"/>
            <a:ext cx="11107738" cy="280876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1740" y="1322388"/>
            <a:ext cx="33173987" cy="280876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4BD41A-ADB1-497F-9C8B-956D43F3EA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53B60-31FE-4F94-9E0B-7A8BCF693D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0490" y="21153439"/>
            <a:ext cx="41970325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0490" y="13952538"/>
            <a:ext cx="41970325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70E9E8-FC7E-476D-994B-479E2B1DD6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1738" y="7678739"/>
            <a:ext cx="22140862" cy="21731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65002" y="7678739"/>
            <a:ext cx="22140863" cy="21731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6602CB-E029-402C-B13E-39A2FC713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8565" y="1317625"/>
            <a:ext cx="44440475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68563" y="7369176"/>
            <a:ext cx="21817012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68563" y="10439401"/>
            <a:ext cx="21817012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082500" y="7369176"/>
            <a:ext cx="21826538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082500" y="10439401"/>
            <a:ext cx="21826538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40D1AF-A198-42C1-829E-3CE946032E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F7CBD-C937-49B4-8509-A8D59949DA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E3C0F9-BC06-4DF8-9841-1ADB619A67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8565" y="1311275"/>
            <a:ext cx="16244887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5588" y="1311275"/>
            <a:ext cx="2760345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68565" y="6888163"/>
            <a:ext cx="16244887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F95D7F-16E6-4420-9226-A8BD389BA1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78990" y="23042563"/>
            <a:ext cx="29625925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678990" y="2941639"/>
            <a:ext cx="29625925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78990" y="25763539"/>
            <a:ext cx="29625925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0754B2-BB18-44D2-A1DD-861F779DE2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71738" y="1322388"/>
            <a:ext cx="44434125" cy="548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69936" tIns="234968" rIns="469936" bIns="2349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71738" y="7678738"/>
            <a:ext cx="44434125" cy="2173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69936" tIns="234968" rIns="469936" bIns="2349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71738" y="29973588"/>
            <a:ext cx="11523662" cy="229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9936" tIns="234968" rIns="469936" bIns="234968" numCol="1" anchor="t" anchorCtr="0" compatLnSpc="1">
            <a:prstTxWarp prst="textNoShape">
              <a:avLst/>
            </a:prstTxWarp>
          </a:bodyPr>
          <a:lstStyle>
            <a:lvl1pPr>
              <a:defRPr sz="72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870363" y="29973588"/>
            <a:ext cx="15636875" cy="229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9936" tIns="234968" rIns="469936" bIns="234968" numCol="1" anchor="t" anchorCtr="0" compatLnSpc="1">
            <a:prstTxWarp prst="textNoShape">
              <a:avLst/>
            </a:prstTxWarp>
          </a:bodyPr>
          <a:lstStyle>
            <a:lvl1pPr algn="ctr">
              <a:defRPr sz="72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382200" y="29973588"/>
            <a:ext cx="11523663" cy="229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69936" tIns="234968" rIns="469936" bIns="234968" numCol="1" anchor="t" anchorCtr="0" compatLnSpc="1">
            <a:prstTxWarp prst="textNoShape">
              <a:avLst/>
            </a:prstTxWarp>
          </a:bodyPr>
          <a:lstStyle>
            <a:lvl1pPr algn="r">
              <a:defRPr sz="7200"/>
            </a:lvl1pPr>
          </a:lstStyle>
          <a:p>
            <a:fld id="{B77FAAA8-6272-44A2-9407-AE51A00700F7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695825" rtl="0" eaLnBrk="0" fontAlgn="base" hangingPunct="0">
        <a:spcBef>
          <a:spcPct val="0"/>
        </a:spcBef>
        <a:spcAft>
          <a:spcPct val="0"/>
        </a:spcAft>
        <a:defRPr sz="223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695825" rtl="0" eaLnBrk="0" fontAlgn="base" hangingPunct="0">
        <a:spcBef>
          <a:spcPct val="0"/>
        </a:spcBef>
        <a:spcAft>
          <a:spcPct val="0"/>
        </a:spcAft>
        <a:defRPr sz="223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695825" rtl="0" eaLnBrk="0" fontAlgn="base" hangingPunct="0">
        <a:spcBef>
          <a:spcPct val="0"/>
        </a:spcBef>
        <a:spcAft>
          <a:spcPct val="0"/>
        </a:spcAft>
        <a:defRPr sz="223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695825" rtl="0" eaLnBrk="0" fontAlgn="base" hangingPunct="0">
        <a:spcBef>
          <a:spcPct val="0"/>
        </a:spcBef>
        <a:spcAft>
          <a:spcPct val="0"/>
        </a:spcAft>
        <a:defRPr sz="223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695825" rtl="0" eaLnBrk="0" fontAlgn="base" hangingPunct="0">
        <a:spcBef>
          <a:spcPct val="0"/>
        </a:spcBef>
        <a:spcAft>
          <a:spcPct val="0"/>
        </a:spcAft>
        <a:defRPr sz="223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695825" rtl="0" fontAlgn="base">
        <a:spcBef>
          <a:spcPct val="0"/>
        </a:spcBef>
        <a:spcAft>
          <a:spcPct val="0"/>
        </a:spcAft>
        <a:defRPr sz="22300">
          <a:solidFill>
            <a:schemeClr val="tx2"/>
          </a:solidFill>
          <a:latin typeface="Arial" charset="0"/>
        </a:defRPr>
      </a:lvl6pPr>
      <a:lvl7pPr marL="914400" algn="ctr" defTabSz="4695825" rtl="0" fontAlgn="base">
        <a:spcBef>
          <a:spcPct val="0"/>
        </a:spcBef>
        <a:spcAft>
          <a:spcPct val="0"/>
        </a:spcAft>
        <a:defRPr sz="22300">
          <a:solidFill>
            <a:schemeClr val="tx2"/>
          </a:solidFill>
          <a:latin typeface="Arial" charset="0"/>
        </a:defRPr>
      </a:lvl7pPr>
      <a:lvl8pPr marL="1371600" algn="ctr" defTabSz="4695825" rtl="0" fontAlgn="base">
        <a:spcBef>
          <a:spcPct val="0"/>
        </a:spcBef>
        <a:spcAft>
          <a:spcPct val="0"/>
        </a:spcAft>
        <a:defRPr sz="22300">
          <a:solidFill>
            <a:schemeClr val="tx2"/>
          </a:solidFill>
          <a:latin typeface="Arial" charset="0"/>
        </a:defRPr>
      </a:lvl8pPr>
      <a:lvl9pPr marL="1828800" algn="ctr" defTabSz="4695825" rtl="0" fontAlgn="base">
        <a:spcBef>
          <a:spcPct val="0"/>
        </a:spcBef>
        <a:spcAft>
          <a:spcPct val="0"/>
        </a:spcAft>
        <a:defRPr sz="22300">
          <a:solidFill>
            <a:schemeClr val="tx2"/>
          </a:solidFill>
          <a:latin typeface="Arial" charset="0"/>
        </a:defRPr>
      </a:lvl9pPr>
    </p:titleStyle>
    <p:bodyStyle>
      <a:lvl1pPr marL="1760538" indent="-1760538" algn="l" defTabSz="4695825" rtl="0" eaLnBrk="0" fontAlgn="base" hangingPunct="0">
        <a:spcBef>
          <a:spcPct val="20000"/>
        </a:spcBef>
        <a:spcAft>
          <a:spcPct val="0"/>
        </a:spcAft>
        <a:buChar char="•"/>
        <a:defRPr sz="16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3821113" indent="-1468438" algn="l" defTabSz="4695825" rtl="0" eaLnBrk="0" fontAlgn="base" hangingPunct="0">
        <a:spcBef>
          <a:spcPct val="20000"/>
        </a:spcBef>
        <a:spcAft>
          <a:spcPct val="0"/>
        </a:spcAft>
        <a:buChar char="–"/>
        <a:defRPr sz="14400">
          <a:solidFill>
            <a:schemeClr val="tx1"/>
          </a:solidFill>
          <a:latin typeface="+mn-lt"/>
          <a:ea typeface="ＭＳ Ｐゴシック" charset="-128"/>
        </a:defRPr>
      </a:lvl2pPr>
      <a:lvl3pPr marL="5873750" indent="-1177925" algn="l" defTabSz="4695825" rtl="0" eaLnBrk="0" fontAlgn="base" hangingPunct="0">
        <a:spcBef>
          <a:spcPct val="20000"/>
        </a:spcBef>
        <a:spcAft>
          <a:spcPct val="0"/>
        </a:spcAft>
        <a:buChar char="•"/>
        <a:defRPr sz="12500">
          <a:solidFill>
            <a:schemeClr val="tx1"/>
          </a:solidFill>
          <a:latin typeface="+mn-lt"/>
          <a:ea typeface="ＭＳ Ｐゴシック" charset="-128"/>
        </a:defRPr>
      </a:lvl3pPr>
      <a:lvl4pPr marL="8226425" indent="-1187450" algn="l" defTabSz="4695825" rtl="0" eaLnBrk="0" fontAlgn="base" hangingPunct="0">
        <a:spcBef>
          <a:spcPct val="20000"/>
        </a:spcBef>
        <a:spcAft>
          <a:spcPct val="0"/>
        </a:spcAft>
        <a:buChar char="–"/>
        <a:defRPr sz="10500">
          <a:solidFill>
            <a:schemeClr val="tx1"/>
          </a:solidFill>
          <a:latin typeface="+mn-lt"/>
          <a:ea typeface="ＭＳ Ｐゴシック" charset="-128"/>
        </a:defRPr>
      </a:lvl4pPr>
      <a:lvl5pPr marL="10579100" indent="-1176338" algn="l" defTabSz="4695825" rtl="0" eaLnBrk="0" fontAlgn="base" hangingPunct="0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  <a:ea typeface="ＭＳ Ｐゴシック" charset="-128"/>
        </a:defRPr>
      </a:lvl5pPr>
      <a:lvl6pPr marL="11036300" indent="-1176338" algn="l" defTabSz="4695825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  <a:ea typeface="ＭＳ Ｐゴシック" charset="-128"/>
        </a:defRPr>
      </a:lvl6pPr>
      <a:lvl7pPr marL="11493500" indent="-1176338" algn="l" defTabSz="4695825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  <a:ea typeface="ＭＳ Ｐゴシック" charset="-128"/>
        </a:defRPr>
      </a:lvl7pPr>
      <a:lvl8pPr marL="11950700" indent="-1176338" algn="l" defTabSz="4695825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  <a:ea typeface="ＭＳ Ｐゴシック" charset="-128"/>
        </a:defRPr>
      </a:lvl8pPr>
      <a:lvl9pPr marL="12407900" indent="-1176338" algn="l" defTabSz="4695825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Office_Excel_Chart5.xls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Microsoft_Office_Excel_Chart4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Office_Excel_Chart3.xls"/><Relationship Id="rId11" Type="http://schemas.openxmlformats.org/officeDocument/2006/relationships/image" Target="../media/image8.png"/><Relationship Id="rId5" Type="http://schemas.openxmlformats.org/officeDocument/2006/relationships/oleObject" Target="../embeddings/Microsoft_Office_Excel_Chart2.xls"/><Relationship Id="rId10" Type="http://schemas.openxmlformats.org/officeDocument/2006/relationships/oleObject" Target="../embeddings/oleObject1.bin"/><Relationship Id="rId4" Type="http://schemas.openxmlformats.org/officeDocument/2006/relationships/oleObject" Target="../embeddings/Microsoft_Office_Excel_Chart1.xls"/><Relationship Id="rId9" Type="http://schemas.openxmlformats.org/officeDocument/2006/relationships/oleObject" Target="../embeddings/Microsoft_Office_Excel_Chart6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41"/>
          <p:cNvSpPr txBox="1">
            <a:spLocks noChangeArrowheads="1"/>
          </p:cNvSpPr>
          <p:nvPr/>
        </p:nvSpPr>
        <p:spPr bwMode="auto">
          <a:xfrm>
            <a:off x="0" y="0"/>
            <a:ext cx="493776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21" tIns="45654" rIns="91321" bIns="45654">
            <a:spAutoFit/>
          </a:bodyPr>
          <a:lstStyle/>
          <a:p>
            <a:pPr algn="ctr" defTabSz="915988" eaLnBrk="0" hangingPunct="0"/>
            <a:r>
              <a:rPr lang="en-US" sz="10000" b="1">
                <a:solidFill>
                  <a:srgbClr val="FFC646"/>
                </a:solidFill>
                <a:latin typeface="Helvetica" charset="0"/>
              </a:rPr>
              <a:t>Changes in Relationship Satisfaction and Psychological Distress During the Course of a Marriage Education Program</a:t>
            </a:r>
          </a:p>
        </p:txBody>
      </p:sp>
      <p:sp>
        <p:nvSpPr>
          <p:cNvPr id="15364" name="Text Box 42"/>
          <p:cNvSpPr txBox="1">
            <a:spLocks noChangeArrowheads="1"/>
          </p:cNvSpPr>
          <p:nvPr/>
        </p:nvSpPr>
        <p:spPr bwMode="auto">
          <a:xfrm>
            <a:off x="0" y="3124200"/>
            <a:ext cx="49377600" cy="260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21" tIns="45654" rIns="91321" bIns="45654">
            <a:spAutoFit/>
          </a:bodyPr>
          <a:lstStyle/>
          <a:p>
            <a:pPr algn="ctr" defTabSz="915988" eaLnBrk="0" hangingPunct="0"/>
            <a:r>
              <a:rPr lang="en-US" sz="5500">
                <a:latin typeface="Helvetica" charset="0"/>
              </a:rPr>
              <a:t>Laura E. Frame, Ph.D. &amp; Samantha C. Litzinger, Ph.D.</a:t>
            </a:r>
          </a:p>
          <a:p>
            <a:pPr algn="ctr" defTabSz="915988" eaLnBrk="0" hangingPunct="0"/>
            <a:r>
              <a:rPr lang="en-US" sz="5500">
                <a:latin typeface="Helvetica" charset="0"/>
              </a:rPr>
              <a:t>University Behavioral Associates Supporting Healthy Marriage</a:t>
            </a:r>
          </a:p>
          <a:p>
            <a:pPr algn="ctr" defTabSz="915988" eaLnBrk="0" hangingPunct="0"/>
            <a:r>
              <a:rPr lang="en-US" sz="5500">
                <a:latin typeface="Helvetica" charset="0"/>
              </a:rPr>
              <a:t>Montefiore Medical Center/Albert Einstein College of Medicine</a:t>
            </a:r>
            <a:endParaRPr lang="en-US" sz="3900" baseline="30000">
              <a:latin typeface="Helvetica" charset="0"/>
            </a:endParaRPr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 flipV="1">
            <a:off x="0" y="6172200"/>
            <a:ext cx="49245838" cy="77788"/>
          </a:xfrm>
          <a:prstGeom prst="line">
            <a:avLst/>
          </a:prstGeom>
          <a:noFill/>
          <a:ln w="57150">
            <a:solidFill>
              <a:schemeClr val="accent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grpSp>
        <p:nvGrpSpPr>
          <p:cNvPr id="15366" name="Group 62"/>
          <p:cNvGrpSpPr>
            <a:grpSpLocks/>
          </p:cNvGrpSpPr>
          <p:nvPr/>
        </p:nvGrpSpPr>
        <p:grpSpPr bwMode="auto">
          <a:xfrm>
            <a:off x="36804600" y="19050000"/>
            <a:ext cx="11887200" cy="14449425"/>
            <a:chOff x="12192000" y="5257800"/>
            <a:chExt cx="11887200" cy="14449771"/>
          </a:xfrm>
        </p:grpSpPr>
        <p:sp>
          <p:nvSpPr>
            <p:cNvPr id="15496" name="Text Box 53"/>
            <p:cNvSpPr txBox="1">
              <a:spLocks noChangeArrowheads="1"/>
            </p:cNvSpPr>
            <p:nvPr/>
          </p:nvSpPr>
          <p:spPr bwMode="auto">
            <a:xfrm>
              <a:off x="12268200" y="6248424"/>
              <a:ext cx="11811000" cy="13459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52194" tIns="76097" rIns="152194" bIns="76097">
              <a:spAutoFit/>
            </a:bodyPr>
            <a:lstStyle/>
            <a:p>
              <a:pPr marL="514350" indent="-514350" defTabSz="1530350" eaLnBrk="0" hangingPunct="0">
                <a:lnSpc>
                  <a:spcPct val="110000"/>
                </a:lnSpc>
                <a:buFont typeface="Wingdings" pitchFamily="2" charset="2"/>
                <a:buNone/>
              </a:pPr>
              <a:r>
                <a:rPr lang="en-US" sz="3600" b="1" u="sng">
                  <a:solidFill>
                    <a:srgbClr val="FFD266"/>
                  </a:solidFill>
                </a:rPr>
                <a:t>Summary of findings:</a:t>
              </a:r>
              <a:r>
                <a:rPr lang="en-US" sz="3500" b="1" u="sng">
                  <a:solidFill>
                    <a:srgbClr val="FFD266"/>
                  </a:solidFill>
                </a:rPr>
                <a:t> 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Most spouses presented for marriage education with significant relationship and psychological distress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Couples reported significant gains in relationship satisfaction and reliable decreases in psychological distress (including symptom distress) at completion of workshops, although some still remained distressed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None/>
              </a:pPr>
              <a:r>
                <a:rPr lang="en-US" sz="3600" b="1" u="sng">
                  <a:solidFill>
                    <a:srgbClr val="FFD266"/>
                  </a:solidFill>
                </a:rPr>
                <a:t>Implications: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Marriage educators must be prepared to serve couples presenting with significant distress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Clinically trained marriage educators are able to competently assess and manage the psychological distress, relationship distress, and marital conflict that often emerges during workshops and couple contacts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Initial and ongoing assessment of individual and relationship functioning is critical for the identification of those in need of additional services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Marriage education may be a “gateway” for mental health services and marriage educators can help reduce stigma about, enhance motivation for, and increase access to quality mental health services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None/>
              </a:pPr>
              <a:endParaRPr lang="en-US" sz="3600"/>
            </a:p>
          </p:txBody>
        </p:sp>
        <p:grpSp>
          <p:nvGrpSpPr>
            <p:cNvPr id="15497" name="Group 61"/>
            <p:cNvGrpSpPr>
              <a:grpSpLocks/>
            </p:cNvGrpSpPr>
            <p:nvPr/>
          </p:nvGrpSpPr>
          <p:grpSpPr bwMode="auto">
            <a:xfrm>
              <a:off x="12192000" y="5257800"/>
              <a:ext cx="11734800" cy="990600"/>
              <a:chOff x="12192000" y="4953000"/>
              <a:chExt cx="11734800" cy="990600"/>
            </a:xfrm>
          </p:grpSpPr>
          <p:sp>
            <p:nvSpPr>
              <p:cNvPr id="15498" name="Text Box 55"/>
              <p:cNvSpPr txBox="1">
                <a:spLocks noChangeArrowheads="1"/>
              </p:cNvSpPr>
              <p:nvPr/>
            </p:nvSpPr>
            <p:spPr bwMode="auto">
              <a:xfrm>
                <a:off x="12192000" y="4953000"/>
                <a:ext cx="5041900" cy="990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52194" tIns="76097" rIns="152194" bIns="76097">
                <a:spAutoFit/>
              </a:bodyPr>
              <a:lstStyle/>
              <a:p>
                <a:pPr defTabSz="1530350" eaLnBrk="0" hangingPunct="0">
                  <a:lnSpc>
                    <a:spcPct val="110000"/>
                  </a:lnSpc>
                </a:pPr>
                <a:r>
                  <a:rPr lang="en-US" sz="5000" b="1">
                    <a:solidFill>
                      <a:srgbClr val="3F8DE2"/>
                    </a:solidFill>
                  </a:rPr>
                  <a:t>Discussion</a:t>
                </a:r>
              </a:p>
            </p:txBody>
          </p:sp>
          <p:sp>
            <p:nvSpPr>
              <p:cNvPr id="15499" name="Line 56"/>
              <p:cNvSpPr>
                <a:spLocks noChangeShapeType="1"/>
              </p:cNvSpPr>
              <p:nvPr/>
            </p:nvSpPr>
            <p:spPr bwMode="auto">
              <a:xfrm>
                <a:off x="12344400" y="5867400"/>
                <a:ext cx="11582400" cy="0"/>
              </a:xfrm>
              <a:prstGeom prst="line">
                <a:avLst/>
              </a:prstGeom>
              <a:noFill/>
              <a:ln w="571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5368" name="Group 81"/>
          <p:cNvGrpSpPr>
            <a:grpSpLocks/>
          </p:cNvGrpSpPr>
          <p:nvPr/>
        </p:nvGrpSpPr>
        <p:grpSpPr bwMode="auto">
          <a:xfrm>
            <a:off x="685800" y="6400800"/>
            <a:ext cx="10896600" cy="26215975"/>
            <a:chOff x="380" y="3888"/>
            <a:chExt cx="7169" cy="16513"/>
          </a:xfrm>
        </p:grpSpPr>
        <p:sp>
          <p:nvSpPr>
            <p:cNvPr id="15492" name="Text Box 82"/>
            <p:cNvSpPr txBox="1">
              <a:spLocks noChangeArrowheads="1"/>
            </p:cNvSpPr>
            <p:nvPr/>
          </p:nvSpPr>
          <p:spPr bwMode="auto">
            <a:xfrm>
              <a:off x="380" y="4560"/>
              <a:ext cx="7038" cy="15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52194" tIns="76097" rIns="152194" bIns="76097">
              <a:spAutoFit/>
            </a:bodyPr>
            <a:lstStyle/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Numerous couple processes (e.g., affective expression, communication, emotional intimacy) impact relationship satisfaction and stability </a:t>
              </a:r>
              <a:r>
                <a:rPr lang="en-US" sz="2400"/>
                <a:t>(Karney &amp; Bradbury, 1995)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Life stressors and individual characteristics (e.g., physical and mental health) also impact relationship satisfaction and stability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A bi-directional, reciprocal association exists between relationship quality and mental health </a:t>
              </a:r>
              <a:r>
                <a:rPr lang="en-US" sz="2400"/>
                <a:t>(Whisman &amp; Uebelacker, 2003)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Relationship distress can increase the probability of onset and prolong the course of mental health problems 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The presence of mental health problems can contribute to increases in relationship distress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Marriage education is traditionally viewed as a preventative intervention for relatively satisfied couples not experiencing high levels of distress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However, low-income couples face many stressors, are at higher risk for relationship and psychological distress, and often have limited access to services for these issues </a:t>
              </a:r>
              <a:r>
                <a:rPr lang="en-US" sz="2400"/>
                <a:t>(Knox &amp; Fein, 2008)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Therefore, free marriage education may be attractive to distressed low-income couples 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Marriage education may reduce relationship and psychological distress by enhancing conflict management and communication skills, reducing stressful negative interactions, and increasing intimacy and perceived social support 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None/>
              </a:pPr>
              <a:r>
                <a:rPr lang="en-US" sz="3600" b="1" u="sng">
                  <a:solidFill>
                    <a:srgbClr val="FFD266"/>
                  </a:solidFill>
                </a:rPr>
                <a:t>Purpose: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The current case studies examined changes in  the relationship satisfaction and psychological distress of three low-income couples throughout their participation in the UBA Supporting Healthy Marriage program in the Bronx, NY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It was expected that some couples would report elevated levels of relationship distress and psychological distress at program enrollment</a:t>
              </a:r>
            </a:p>
            <a:p>
              <a:pPr marL="406400" indent="-40640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It was expected that couples would report increases in relationship satisfaction and decreases in psychological distress over the course of their participation in the program</a:t>
              </a:r>
            </a:p>
          </p:txBody>
        </p:sp>
        <p:grpSp>
          <p:nvGrpSpPr>
            <p:cNvPr id="15493" name="Group 83"/>
            <p:cNvGrpSpPr>
              <a:grpSpLocks/>
            </p:cNvGrpSpPr>
            <p:nvPr/>
          </p:nvGrpSpPr>
          <p:grpSpPr bwMode="auto">
            <a:xfrm>
              <a:off x="480" y="3888"/>
              <a:ext cx="7069" cy="624"/>
              <a:chOff x="480" y="3888"/>
              <a:chExt cx="7069" cy="624"/>
            </a:xfrm>
          </p:grpSpPr>
          <p:sp>
            <p:nvSpPr>
              <p:cNvPr id="15494" name="Text Box 84"/>
              <p:cNvSpPr txBox="1">
                <a:spLocks noChangeArrowheads="1"/>
              </p:cNvSpPr>
              <p:nvPr/>
            </p:nvSpPr>
            <p:spPr bwMode="auto">
              <a:xfrm>
                <a:off x="480" y="3888"/>
                <a:ext cx="3277" cy="6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52194" tIns="76097" rIns="152194" bIns="76097">
                <a:spAutoFit/>
              </a:bodyPr>
              <a:lstStyle/>
              <a:p>
                <a:pPr defTabSz="1530350" eaLnBrk="0" hangingPunct="0">
                  <a:lnSpc>
                    <a:spcPct val="110000"/>
                  </a:lnSpc>
                </a:pPr>
                <a:r>
                  <a:rPr lang="en-US" sz="5000" b="1">
                    <a:solidFill>
                      <a:srgbClr val="3F8DE2"/>
                    </a:solidFill>
                  </a:rPr>
                  <a:t>Background</a:t>
                </a:r>
              </a:p>
            </p:txBody>
          </p:sp>
          <p:sp>
            <p:nvSpPr>
              <p:cNvPr id="15495" name="Line 85"/>
              <p:cNvSpPr>
                <a:spLocks noChangeShapeType="1"/>
              </p:cNvSpPr>
              <p:nvPr/>
            </p:nvSpPr>
            <p:spPr bwMode="auto">
              <a:xfrm>
                <a:off x="576" y="4464"/>
                <a:ext cx="6973" cy="0"/>
              </a:xfrm>
              <a:prstGeom prst="line">
                <a:avLst/>
              </a:prstGeom>
              <a:noFill/>
              <a:ln w="571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371" name="Text Box 138"/>
          <p:cNvSpPr txBox="1">
            <a:spLocks noChangeArrowheads="1"/>
          </p:cNvSpPr>
          <p:nvPr/>
        </p:nvSpPr>
        <p:spPr bwMode="auto">
          <a:xfrm>
            <a:off x="12344400" y="27051000"/>
            <a:ext cx="9982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4695825">
              <a:spcBef>
                <a:spcPct val="50000"/>
              </a:spcBef>
            </a:pPr>
            <a:endParaRPr lang="en-US" sz="1200"/>
          </a:p>
        </p:txBody>
      </p:sp>
      <p:grpSp>
        <p:nvGrpSpPr>
          <p:cNvPr id="15516" name="Group 62"/>
          <p:cNvGrpSpPr>
            <a:grpSpLocks/>
          </p:cNvGrpSpPr>
          <p:nvPr/>
        </p:nvGrpSpPr>
        <p:grpSpPr bwMode="auto">
          <a:xfrm>
            <a:off x="12573000" y="6400800"/>
            <a:ext cx="11887200" cy="26546175"/>
            <a:chOff x="12192000" y="5257800"/>
            <a:chExt cx="11887200" cy="26546806"/>
          </a:xfrm>
        </p:grpSpPr>
        <p:sp>
          <p:nvSpPr>
            <p:cNvPr id="15517" name="Text Box 53"/>
            <p:cNvSpPr txBox="1">
              <a:spLocks noChangeArrowheads="1"/>
            </p:cNvSpPr>
            <p:nvPr/>
          </p:nvSpPr>
          <p:spPr bwMode="auto">
            <a:xfrm>
              <a:off x="12268200" y="6248424"/>
              <a:ext cx="11811000" cy="25556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52194" tIns="76097" rIns="152194" bIns="76097">
              <a:spAutoFit/>
            </a:bodyPr>
            <a:lstStyle/>
            <a:p>
              <a:pPr marL="514350" indent="-514350" defTabSz="1530350" eaLnBrk="0" hangingPunct="0">
                <a:lnSpc>
                  <a:spcPct val="110000"/>
                </a:lnSpc>
                <a:buFont typeface="Wingdings" pitchFamily="2" charset="2"/>
                <a:buNone/>
              </a:pPr>
              <a:r>
                <a:rPr lang="en-US" sz="3600" b="1" u="sng">
                  <a:solidFill>
                    <a:srgbClr val="FFD266"/>
                  </a:solidFill>
                </a:rPr>
                <a:t>Participants</a:t>
              </a:r>
              <a:r>
                <a:rPr lang="en-US" sz="3600" b="1">
                  <a:solidFill>
                    <a:srgbClr val="FFD266"/>
                  </a:solidFill>
                </a:rPr>
                <a:t>:</a:t>
              </a:r>
              <a:r>
                <a:rPr lang="en-US" sz="3600" b="1" u="sng">
                  <a:solidFill>
                    <a:srgbClr val="FFD266"/>
                  </a:solidFill>
                </a:rPr>
                <a:t> 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Eligibility : 18+ yrs old, identify as married, child under 18 living in home or pregnant, 200% of poverty level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Majority of participants reside in Bronx NY, one of the poorest urban counties in the US, and identify as Hispanic or African-American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Couple 1: Hispanic couple in their 30s; together for 5 years; 2-yr-old child 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Couple 2: Hispanic couple (wife in 30s, husband in 40s); married 7 years; blended family; 4 children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Couple 3: Hispanic couple (wife in 20s, husband in 30s); married 5 years; 3-yr-old child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chemeClr val="accent2"/>
                </a:buClr>
                <a:buFont typeface="Wingdings" pitchFamily="2" charset="2"/>
                <a:buNone/>
              </a:pPr>
              <a:r>
                <a:rPr lang="en-US" sz="3600" b="1" u="sng">
                  <a:solidFill>
                    <a:srgbClr val="FFD266"/>
                  </a:solidFill>
                </a:rPr>
                <a:t>Measures</a:t>
              </a:r>
              <a:r>
                <a:rPr lang="en-US" sz="3600" b="1">
                  <a:solidFill>
                    <a:srgbClr val="FFD266"/>
                  </a:solidFill>
                </a:rPr>
                <a:t>: 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chemeClr val="accent2"/>
                </a:buClr>
                <a:buFont typeface="Wingdings" pitchFamily="2" charset="2"/>
                <a:buNone/>
              </a:pPr>
              <a:r>
                <a:rPr lang="en-US" sz="3600" b="1" i="1">
                  <a:solidFill>
                    <a:srgbClr val="FFD266"/>
                  </a:solidFill>
                </a:rPr>
                <a:t>Couple Satisfaction Index</a:t>
              </a:r>
              <a:r>
                <a:rPr lang="en-US" sz="3600" b="1">
                  <a:solidFill>
                    <a:srgbClr val="FFD266"/>
                  </a:solidFill>
                </a:rPr>
                <a:t> </a:t>
              </a:r>
              <a:r>
                <a:rPr lang="en-US" sz="3600">
                  <a:solidFill>
                    <a:srgbClr val="FFD266"/>
                  </a:solidFill>
                </a:rPr>
                <a:t>(CSI-32; </a:t>
              </a:r>
              <a:r>
                <a:rPr lang="en-US" sz="2400">
                  <a:solidFill>
                    <a:srgbClr val="FFD266"/>
                  </a:solidFill>
                </a:rPr>
                <a:t>Funk &amp; Rogge, 2007</a:t>
              </a:r>
              <a:r>
                <a:rPr lang="en-US" sz="3600">
                  <a:solidFill>
                    <a:srgbClr val="FFD266"/>
                  </a:solidFill>
                </a:rPr>
                <a:t>)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32-item measure of relationship satisfaction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Range = 0-161; Mean  = 121 (SD = 32)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Scores below 104.5 are in distressed range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Significant change = 15.7+ points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Administered at intake, 1st, 6th, &amp; 11th workshops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chemeClr val="accent2"/>
                </a:buClr>
                <a:buFont typeface="Wingdings" pitchFamily="2" charset="2"/>
                <a:buNone/>
              </a:pPr>
              <a:r>
                <a:rPr lang="en-US" sz="3600" b="1" i="1">
                  <a:solidFill>
                    <a:srgbClr val="FFD266"/>
                  </a:solidFill>
                </a:rPr>
                <a:t>Outcome Questionnaire 45.2</a:t>
              </a:r>
              <a:r>
                <a:rPr lang="en-US" sz="3600" b="1">
                  <a:solidFill>
                    <a:srgbClr val="FFD266"/>
                  </a:solidFill>
                </a:rPr>
                <a:t> </a:t>
              </a:r>
              <a:r>
                <a:rPr lang="en-US" sz="3600">
                  <a:solidFill>
                    <a:srgbClr val="FFD266"/>
                  </a:solidFill>
                </a:rPr>
                <a:t>(OQ-45:2; </a:t>
              </a:r>
              <a:r>
                <a:rPr lang="en-US" sz="2400">
                  <a:solidFill>
                    <a:srgbClr val="FFD266"/>
                  </a:solidFill>
                </a:rPr>
                <a:t>Lambert et al, 1996</a:t>
              </a:r>
              <a:r>
                <a:rPr lang="en-US" sz="3600">
                  <a:solidFill>
                    <a:srgbClr val="FFD266"/>
                  </a:solidFill>
                </a:rPr>
                <a:t>)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45-item measure of psychological distress assessing: </a:t>
              </a:r>
              <a:r>
                <a:rPr lang="en-US" sz="3600" i="1"/>
                <a:t>symptom distress </a:t>
              </a:r>
              <a:r>
                <a:rPr lang="en-US" sz="3600"/>
                <a:t>(depression, anxiety), </a:t>
              </a:r>
              <a:r>
                <a:rPr lang="en-US" sz="3600" i="1"/>
                <a:t>interpersonal relationships</a:t>
              </a:r>
              <a:r>
                <a:rPr lang="en-US" sz="3600"/>
                <a:t>, </a:t>
              </a:r>
              <a:r>
                <a:rPr lang="en-US" sz="3600" i="1"/>
                <a:t>social role </a:t>
              </a:r>
              <a:r>
                <a:rPr lang="en-US" sz="3600"/>
                <a:t>(work, leisure)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Total score range = 0-180 (63+ indicates distress)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Reliable change = 14+ points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Administered at 1st, 6th, &amp; 11th workshops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chemeClr val="accent2"/>
                </a:buClr>
                <a:buFont typeface="Wingdings" pitchFamily="2" charset="2"/>
                <a:buNone/>
              </a:pPr>
              <a:r>
                <a:rPr lang="en-US" sz="3600" b="1" u="sng">
                  <a:solidFill>
                    <a:srgbClr val="FFD266"/>
                  </a:solidFill>
                </a:rPr>
                <a:t>Intervention</a:t>
              </a:r>
              <a:r>
                <a:rPr lang="en-US" sz="3600" b="1">
                  <a:solidFill>
                    <a:srgbClr val="FFD266"/>
                  </a:solidFill>
                </a:rPr>
                <a:t>: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Couples completed conjoint interview at intake to assess relationship and individual functioning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Couples attended 11 weekly, 2-hr marriage education workshops led by clinically-trained facilitator pair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Adopted Gottman’s </a:t>
              </a:r>
              <a:r>
                <a:rPr lang="en-US" sz="3600" i="1"/>
                <a:t>Loving Couples, Loving Children </a:t>
              </a:r>
              <a:r>
                <a:rPr lang="en-US" sz="2400"/>
                <a:t>(LCLC, Inc., 2008)</a:t>
              </a:r>
              <a:r>
                <a:rPr lang="en-US" sz="3600"/>
                <a:t> designed to help couples: 1) build marital friendship, 2) manage conflict, and 3) create shared meaning 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Utilized interactive teaching modalities: Videos, group discussion, information sharing, skill-building exercises with coaching by facilitators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When indicated, participants were referred for affordable individual, couple, and/or family therapy</a:t>
              </a:r>
            </a:p>
            <a:p>
              <a:pPr marL="514350" indent="-514350" defTabSz="1530350" eaLnBrk="0" hangingPunct="0">
                <a:lnSpc>
                  <a:spcPct val="110000"/>
                </a:lnSpc>
                <a:buClr>
                  <a:srgbClr val="FFD266"/>
                </a:buClr>
                <a:buFont typeface="Wingdings" pitchFamily="2" charset="2"/>
                <a:buChar char="§"/>
              </a:pPr>
              <a:r>
                <a:rPr lang="en-US" sz="3600"/>
                <a:t>Couples also had access to supportive services (e.g., employment services, referrals for legal services)</a:t>
              </a:r>
            </a:p>
          </p:txBody>
        </p:sp>
        <p:grpSp>
          <p:nvGrpSpPr>
            <p:cNvPr id="15518" name="Group 61"/>
            <p:cNvGrpSpPr>
              <a:grpSpLocks/>
            </p:cNvGrpSpPr>
            <p:nvPr/>
          </p:nvGrpSpPr>
          <p:grpSpPr bwMode="auto">
            <a:xfrm>
              <a:off x="12192000" y="5257800"/>
              <a:ext cx="11734800" cy="990600"/>
              <a:chOff x="12192000" y="4953000"/>
              <a:chExt cx="11734800" cy="990600"/>
            </a:xfrm>
          </p:grpSpPr>
          <p:sp>
            <p:nvSpPr>
              <p:cNvPr id="15519" name="Text Box 55"/>
              <p:cNvSpPr txBox="1">
                <a:spLocks noChangeArrowheads="1"/>
              </p:cNvSpPr>
              <p:nvPr/>
            </p:nvSpPr>
            <p:spPr bwMode="auto">
              <a:xfrm>
                <a:off x="12192000" y="4953000"/>
                <a:ext cx="5041900" cy="990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52194" tIns="76097" rIns="152194" bIns="76097">
                <a:spAutoFit/>
              </a:bodyPr>
              <a:lstStyle/>
              <a:p>
                <a:pPr defTabSz="1530350" eaLnBrk="0" hangingPunct="0">
                  <a:lnSpc>
                    <a:spcPct val="110000"/>
                  </a:lnSpc>
                </a:pPr>
                <a:r>
                  <a:rPr lang="en-US" sz="5000" b="1">
                    <a:solidFill>
                      <a:srgbClr val="3F8DE2"/>
                    </a:solidFill>
                  </a:rPr>
                  <a:t>Method</a:t>
                </a:r>
              </a:p>
            </p:txBody>
          </p:sp>
          <p:sp>
            <p:nvSpPr>
              <p:cNvPr id="15520" name="Line 56"/>
              <p:cNvSpPr>
                <a:spLocks noChangeShapeType="1"/>
              </p:cNvSpPr>
              <p:nvPr/>
            </p:nvSpPr>
            <p:spPr bwMode="auto">
              <a:xfrm>
                <a:off x="12344400" y="5867400"/>
                <a:ext cx="11582400" cy="0"/>
              </a:xfrm>
              <a:prstGeom prst="line">
                <a:avLst/>
              </a:prstGeom>
              <a:noFill/>
              <a:ln w="571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5521" name="Group 62"/>
          <p:cNvGrpSpPr>
            <a:grpSpLocks/>
          </p:cNvGrpSpPr>
          <p:nvPr/>
        </p:nvGrpSpPr>
        <p:grpSpPr bwMode="auto">
          <a:xfrm>
            <a:off x="25222200" y="6400800"/>
            <a:ext cx="11887200" cy="1544638"/>
            <a:chOff x="12192000" y="5257800"/>
            <a:chExt cx="11887200" cy="1544674"/>
          </a:xfrm>
        </p:grpSpPr>
        <p:sp>
          <p:nvSpPr>
            <p:cNvPr id="15522" name="Text Box 53"/>
            <p:cNvSpPr txBox="1">
              <a:spLocks noChangeArrowheads="1"/>
            </p:cNvSpPr>
            <p:nvPr/>
          </p:nvSpPr>
          <p:spPr bwMode="auto">
            <a:xfrm>
              <a:off x="12268200" y="6248423"/>
              <a:ext cx="11811000" cy="554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52194" tIns="76097" rIns="152194" bIns="76097">
              <a:spAutoFit/>
            </a:bodyPr>
            <a:lstStyle/>
            <a:p>
              <a:pPr marL="514350" indent="-514350" defTabSz="1530350" eaLnBrk="0" hangingPunct="0">
                <a:lnSpc>
                  <a:spcPct val="110000"/>
                </a:lnSpc>
                <a:buFont typeface="Wingdings" pitchFamily="2" charset="2"/>
                <a:buNone/>
              </a:pPr>
              <a:endParaRPr lang="en-US" sz="2400">
                <a:solidFill>
                  <a:srgbClr val="FFFFFF"/>
                </a:solidFill>
              </a:endParaRPr>
            </a:p>
          </p:txBody>
        </p:sp>
        <p:grpSp>
          <p:nvGrpSpPr>
            <p:cNvPr id="15523" name="Group 61"/>
            <p:cNvGrpSpPr>
              <a:grpSpLocks/>
            </p:cNvGrpSpPr>
            <p:nvPr/>
          </p:nvGrpSpPr>
          <p:grpSpPr bwMode="auto">
            <a:xfrm>
              <a:off x="12192000" y="5257800"/>
              <a:ext cx="11734800" cy="990600"/>
              <a:chOff x="12192000" y="4953000"/>
              <a:chExt cx="11734800" cy="990600"/>
            </a:xfrm>
          </p:grpSpPr>
          <p:sp>
            <p:nvSpPr>
              <p:cNvPr id="15524" name="Text Box 55"/>
              <p:cNvSpPr txBox="1">
                <a:spLocks noChangeArrowheads="1"/>
              </p:cNvSpPr>
              <p:nvPr/>
            </p:nvSpPr>
            <p:spPr bwMode="auto">
              <a:xfrm>
                <a:off x="12192000" y="4953000"/>
                <a:ext cx="5041900" cy="990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52194" tIns="76097" rIns="152194" bIns="76097">
                <a:spAutoFit/>
              </a:bodyPr>
              <a:lstStyle/>
              <a:p>
                <a:pPr defTabSz="1530350" eaLnBrk="0" hangingPunct="0">
                  <a:lnSpc>
                    <a:spcPct val="110000"/>
                  </a:lnSpc>
                </a:pPr>
                <a:r>
                  <a:rPr lang="en-US" sz="5000" b="1">
                    <a:solidFill>
                      <a:srgbClr val="3F8DE2"/>
                    </a:solidFill>
                  </a:rPr>
                  <a:t>Results</a:t>
                </a:r>
              </a:p>
            </p:txBody>
          </p:sp>
          <p:sp>
            <p:nvSpPr>
              <p:cNvPr id="15525" name="Line 56"/>
              <p:cNvSpPr>
                <a:spLocks noChangeShapeType="1"/>
              </p:cNvSpPr>
              <p:nvPr/>
            </p:nvSpPr>
            <p:spPr bwMode="auto">
              <a:xfrm>
                <a:off x="12344400" y="5867400"/>
                <a:ext cx="11582400" cy="0"/>
              </a:xfrm>
              <a:prstGeom prst="line">
                <a:avLst/>
              </a:prstGeom>
              <a:noFill/>
              <a:ln w="5715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15570" name="Object 210"/>
          <p:cNvGraphicFramePr>
            <a:graphicFrameLocks noChangeAspect="1"/>
          </p:cNvGraphicFramePr>
          <p:nvPr/>
        </p:nvGraphicFramePr>
        <p:xfrm>
          <a:off x="25450800" y="8077200"/>
          <a:ext cx="9982200" cy="5156200"/>
        </p:xfrm>
        <a:graphic>
          <a:graphicData uri="http://schemas.openxmlformats.org/presentationml/2006/ole">
            <p:oleObj spid="_x0000_s15570" name="Chart" r:id="rId4" imgW="5143500" imgH="2657551" progId="Excel.Chart.8">
              <p:embed/>
            </p:oleObj>
          </a:graphicData>
        </a:graphic>
      </p:graphicFrame>
      <p:sp>
        <p:nvSpPr>
          <p:cNvPr id="15577" name="Text Box 217"/>
          <p:cNvSpPr txBox="1">
            <a:spLocks noChangeArrowheads="1"/>
          </p:cNvSpPr>
          <p:nvPr/>
        </p:nvSpPr>
        <p:spPr bwMode="auto">
          <a:xfrm>
            <a:off x="32766000" y="12115800"/>
            <a:ext cx="2133600" cy="8255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695825">
              <a:spcBef>
                <a:spcPct val="50000"/>
              </a:spcBef>
            </a:pPr>
            <a:r>
              <a:rPr lang="en-US" sz="1600" i="1">
                <a:solidFill>
                  <a:schemeClr val="bg1"/>
                </a:solidFill>
              </a:rPr>
              <a:t>Note: * indicates significant change from Intake</a:t>
            </a:r>
            <a:endParaRPr lang="en-US" sz="1600">
              <a:solidFill>
                <a:schemeClr val="bg1"/>
              </a:solidFill>
            </a:endParaRPr>
          </a:p>
        </p:txBody>
      </p:sp>
      <p:graphicFrame>
        <p:nvGraphicFramePr>
          <p:cNvPr id="15586" name="Object 226"/>
          <p:cNvGraphicFramePr>
            <a:graphicFrameLocks noChangeAspect="1"/>
          </p:cNvGraphicFramePr>
          <p:nvPr/>
        </p:nvGraphicFramePr>
        <p:xfrm>
          <a:off x="25450800" y="19888200"/>
          <a:ext cx="9982200" cy="5546725"/>
        </p:xfrm>
        <a:graphic>
          <a:graphicData uri="http://schemas.openxmlformats.org/presentationml/2006/ole">
            <p:oleObj spid="_x0000_s15586" name="Chart" r:id="rId5" imgW="4972202" imgH="2762402" progId="Excel.Chart.8">
              <p:embed/>
            </p:oleObj>
          </a:graphicData>
        </a:graphic>
      </p:graphicFrame>
      <p:sp>
        <p:nvSpPr>
          <p:cNvPr id="15587" name="Text Box 227"/>
          <p:cNvSpPr txBox="1">
            <a:spLocks noChangeArrowheads="1"/>
          </p:cNvSpPr>
          <p:nvPr/>
        </p:nvSpPr>
        <p:spPr bwMode="auto">
          <a:xfrm>
            <a:off x="33299400" y="24460200"/>
            <a:ext cx="1905000" cy="8255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695825">
              <a:spcBef>
                <a:spcPct val="50000"/>
              </a:spcBef>
            </a:pPr>
            <a:r>
              <a:rPr lang="en-US" sz="1600" i="1">
                <a:solidFill>
                  <a:schemeClr val="bg1"/>
                </a:solidFill>
              </a:rPr>
              <a:t>Note: * indicates significant change from Intake</a:t>
            </a:r>
            <a:endParaRPr lang="en-US" sz="1600">
              <a:solidFill>
                <a:schemeClr val="bg1"/>
              </a:solidFill>
            </a:endParaRPr>
          </a:p>
        </p:txBody>
      </p:sp>
      <p:graphicFrame>
        <p:nvGraphicFramePr>
          <p:cNvPr id="15588" name="Object 228"/>
          <p:cNvGraphicFramePr>
            <a:graphicFrameLocks noChangeAspect="1"/>
          </p:cNvGraphicFramePr>
          <p:nvPr/>
        </p:nvGraphicFramePr>
        <p:xfrm>
          <a:off x="25450800" y="26060400"/>
          <a:ext cx="9982200" cy="5516563"/>
        </p:xfrm>
        <a:graphic>
          <a:graphicData uri="http://schemas.openxmlformats.org/presentationml/2006/ole">
            <p:oleObj spid="_x0000_s15588" name="Chart" r:id="rId6" imgW="5152949" imgH="2848051" progId="Excel.Chart.8">
              <p:embed/>
            </p:oleObj>
          </a:graphicData>
        </a:graphic>
      </p:graphicFrame>
      <p:graphicFrame>
        <p:nvGraphicFramePr>
          <p:cNvPr id="15589" name="Object 229"/>
          <p:cNvGraphicFramePr>
            <a:graphicFrameLocks noChangeAspect="1"/>
          </p:cNvGraphicFramePr>
          <p:nvPr/>
        </p:nvGraphicFramePr>
        <p:xfrm>
          <a:off x="25374600" y="13944600"/>
          <a:ext cx="10134600" cy="4991100"/>
        </p:xfrm>
        <a:graphic>
          <a:graphicData uri="http://schemas.openxmlformats.org/presentationml/2006/ole">
            <p:oleObj spid="_x0000_s15589" name="Chart" r:id="rId7" imgW="5162702" imgH="2543251" progId="Excel.Chart.8">
              <p:embed/>
            </p:oleObj>
          </a:graphicData>
        </a:graphic>
      </p:graphicFrame>
      <p:sp>
        <p:nvSpPr>
          <p:cNvPr id="15590" name="Text Box 230"/>
          <p:cNvSpPr txBox="1">
            <a:spLocks noChangeArrowheads="1"/>
          </p:cNvSpPr>
          <p:nvPr/>
        </p:nvSpPr>
        <p:spPr bwMode="auto">
          <a:xfrm>
            <a:off x="32689800" y="17830800"/>
            <a:ext cx="1828800" cy="8255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695825">
              <a:spcBef>
                <a:spcPct val="50000"/>
              </a:spcBef>
            </a:pPr>
            <a:r>
              <a:rPr lang="en-US" sz="1600" i="1">
                <a:solidFill>
                  <a:schemeClr val="bg1"/>
                </a:solidFill>
              </a:rPr>
              <a:t>Note: * indicates reliable change from Week 1</a:t>
            </a: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15593" name="Text Box 233"/>
          <p:cNvSpPr txBox="1">
            <a:spLocks noChangeArrowheads="1"/>
          </p:cNvSpPr>
          <p:nvPr/>
        </p:nvSpPr>
        <p:spPr bwMode="auto">
          <a:xfrm>
            <a:off x="32766000" y="30556200"/>
            <a:ext cx="1905000" cy="8255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695825">
              <a:spcBef>
                <a:spcPct val="50000"/>
              </a:spcBef>
            </a:pPr>
            <a:r>
              <a:rPr lang="en-US" sz="1600" i="1">
                <a:solidFill>
                  <a:schemeClr val="bg1"/>
                </a:solidFill>
              </a:rPr>
              <a:t>Note: * indicates reliable change from Week 1</a:t>
            </a:r>
            <a:endParaRPr lang="en-US" sz="1600">
              <a:solidFill>
                <a:schemeClr val="bg1"/>
              </a:solidFill>
            </a:endParaRPr>
          </a:p>
        </p:txBody>
      </p:sp>
      <p:graphicFrame>
        <p:nvGraphicFramePr>
          <p:cNvPr id="15594" name="Object 234"/>
          <p:cNvGraphicFramePr>
            <a:graphicFrameLocks noChangeAspect="1"/>
          </p:cNvGraphicFramePr>
          <p:nvPr/>
        </p:nvGraphicFramePr>
        <p:xfrm>
          <a:off x="36957000" y="8077200"/>
          <a:ext cx="9753600" cy="5237163"/>
        </p:xfrm>
        <a:graphic>
          <a:graphicData uri="http://schemas.openxmlformats.org/presentationml/2006/ole">
            <p:oleObj spid="_x0000_s15594" name="Chart" r:id="rId8" imgW="5162702" imgH="2771851" progId="Excel.Chart.8">
              <p:embed/>
            </p:oleObj>
          </a:graphicData>
        </a:graphic>
      </p:graphicFrame>
      <p:sp>
        <p:nvSpPr>
          <p:cNvPr id="15595" name="Text Box 235"/>
          <p:cNvSpPr txBox="1">
            <a:spLocks noChangeArrowheads="1"/>
          </p:cNvSpPr>
          <p:nvPr/>
        </p:nvSpPr>
        <p:spPr bwMode="auto">
          <a:xfrm>
            <a:off x="43891200" y="12115800"/>
            <a:ext cx="2133600" cy="8255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695825">
              <a:spcBef>
                <a:spcPct val="50000"/>
              </a:spcBef>
            </a:pPr>
            <a:r>
              <a:rPr lang="en-US" sz="1600" i="1">
                <a:solidFill>
                  <a:schemeClr val="bg1"/>
                </a:solidFill>
              </a:rPr>
              <a:t>Note: * indicates significant change from Intake</a:t>
            </a:r>
            <a:endParaRPr lang="en-US" sz="1600">
              <a:solidFill>
                <a:schemeClr val="bg1"/>
              </a:solidFill>
            </a:endParaRPr>
          </a:p>
        </p:txBody>
      </p:sp>
      <p:graphicFrame>
        <p:nvGraphicFramePr>
          <p:cNvPr id="15596" name="Object 236"/>
          <p:cNvGraphicFramePr>
            <a:graphicFrameLocks noChangeAspect="1"/>
          </p:cNvGraphicFramePr>
          <p:nvPr/>
        </p:nvGraphicFramePr>
        <p:xfrm>
          <a:off x="37033200" y="13868400"/>
          <a:ext cx="9753600" cy="5105400"/>
        </p:xfrm>
        <a:graphic>
          <a:graphicData uri="http://schemas.openxmlformats.org/presentationml/2006/ole">
            <p:oleObj spid="_x0000_s15596" name="Chart" r:id="rId9" imgW="5152949" imgH="2781300" progId="Excel.Chart.8">
              <p:embed/>
            </p:oleObj>
          </a:graphicData>
        </a:graphic>
      </p:graphicFrame>
      <p:sp>
        <p:nvSpPr>
          <p:cNvPr id="15597" name="Text Box 237"/>
          <p:cNvSpPr txBox="1">
            <a:spLocks noChangeArrowheads="1"/>
          </p:cNvSpPr>
          <p:nvPr/>
        </p:nvSpPr>
        <p:spPr bwMode="auto">
          <a:xfrm>
            <a:off x="44043600" y="17907000"/>
            <a:ext cx="1828800" cy="8255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695825">
              <a:spcBef>
                <a:spcPct val="50000"/>
              </a:spcBef>
            </a:pPr>
            <a:r>
              <a:rPr lang="en-US" sz="1600" i="1">
                <a:solidFill>
                  <a:schemeClr val="bg1"/>
                </a:solidFill>
              </a:rPr>
              <a:t>Note: * indicates reliable change from Week 1</a:t>
            </a:r>
            <a:endParaRPr lang="en-US" sz="1600">
              <a:solidFill>
                <a:schemeClr val="bg1"/>
              </a:solidFill>
            </a:endParaRPr>
          </a:p>
        </p:txBody>
      </p:sp>
      <p:graphicFrame>
        <p:nvGraphicFramePr>
          <p:cNvPr id="15598" name="Object 238"/>
          <p:cNvGraphicFramePr>
            <a:graphicFrameLocks/>
          </p:cNvGraphicFramePr>
          <p:nvPr/>
        </p:nvGraphicFramePr>
        <p:xfrm>
          <a:off x="1905000" y="2057400"/>
          <a:ext cx="4419600" cy="2971800"/>
        </p:xfrm>
        <a:graphic>
          <a:graphicData uri="http://schemas.openxmlformats.org/presentationml/2006/ole">
            <p:oleObj spid="_x0000_s15598" name="Bitmap Image" r:id="rId10" imgW="5714286" imgH="2657846" progId="Paint.Picture">
              <p:embed/>
            </p:oleObj>
          </a:graphicData>
        </a:graphic>
      </p:graphicFrame>
      <p:pic>
        <p:nvPicPr>
          <p:cNvPr id="15601" name="Picture 24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8938200" y="2514600"/>
            <a:ext cx="8610600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8">
      <a:dk1>
        <a:sysClr val="windowText" lastClr="000000"/>
      </a:dk1>
      <a:lt1>
        <a:sysClr val="window" lastClr="FFFFFF"/>
      </a:lt1>
      <a:dk2>
        <a:srgbClr val="09213B"/>
      </a:dk2>
      <a:lt2>
        <a:srgbClr val="1B4748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6958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6958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99B81DC949BE4E96F322D3FB1FE200" ma:contentTypeVersion="0" ma:contentTypeDescription="Create a new document." ma:contentTypeScope="" ma:versionID="239db721f4bc8e6981b27daedeee5428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F9B9FA12-5B79-4759-9109-24C03B3B9B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647AA954-E35F-4973-AEA8-DF51FBA84D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C44342-0366-4762-8C43-9B5EDAA857C7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11524</TotalTime>
  <Words>848</Words>
  <Application>Microsoft Office PowerPoint</Application>
  <PresentationFormat>Custom</PresentationFormat>
  <Paragraphs>61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ＭＳ Ｐゴシック</vt:lpstr>
      <vt:lpstr>Helvetica</vt:lpstr>
      <vt:lpstr>Wingdings</vt:lpstr>
      <vt:lpstr>Default Design</vt:lpstr>
      <vt:lpstr>Microsoft Office Excel Chart</vt:lpstr>
      <vt:lpstr>Bitmap Image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Michelle Clune</dc:creator>
  <cp:lastModifiedBy>michelle.clune</cp:lastModifiedBy>
  <cp:revision>387</cp:revision>
  <dcterms:created xsi:type="dcterms:W3CDTF">2009-03-20T00:55:59Z</dcterms:created>
  <dcterms:modified xsi:type="dcterms:W3CDTF">2011-08-31T16:06:52Z</dcterms:modified>
</cp:coreProperties>
</file>